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0"/>
  </p:notesMasterIdLst>
  <p:handoutMasterIdLst>
    <p:handoutMasterId r:id="rId61"/>
  </p:handoutMasterIdLst>
  <p:sldIdLst>
    <p:sldId id="335" r:id="rId5"/>
    <p:sldId id="348" r:id="rId6"/>
    <p:sldId id="336" r:id="rId7"/>
    <p:sldId id="337" r:id="rId8"/>
    <p:sldId id="353" r:id="rId9"/>
    <p:sldId id="354" r:id="rId10"/>
    <p:sldId id="349" r:id="rId11"/>
    <p:sldId id="352" r:id="rId12"/>
    <p:sldId id="350" r:id="rId13"/>
    <p:sldId id="356" r:id="rId14"/>
    <p:sldId id="355"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38" r:id="rId31"/>
    <p:sldId id="339" r:id="rId32"/>
    <p:sldId id="372" r:id="rId33"/>
    <p:sldId id="373" r:id="rId34"/>
    <p:sldId id="374" r:id="rId35"/>
    <p:sldId id="378" r:id="rId36"/>
    <p:sldId id="375" r:id="rId37"/>
    <p:sldId id="376" r:id="rId38"/>
    <p:sldId id="377"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4" r:id="rId53"/>
    <p:sldId id="392" r:id="rId54"/>
    <p:sldId id="393" r:id="rId55"/>
    <p:sldId id="397" r:id="rId56"/>
    <p:sldId id="396" r:id="rId57"/>
    <p:sldId id="395" r:id="rId58"/>
    <p:sldId id="34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2" d="100"/>
          <a:sy n="82" d="100"/>
        </p:scale>
        <p:origin x="720" y="6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5/4/2024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5/4/2024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normAutofit fontScale="90000"/>
          </a:bodyPr>
          <a:lstStyle/>
          <a:p>
            <a:r>
              <a:rPr lang="en-US" dirty="0"/>
              <a:t>Understanding “Graph Machine Learning in the Era of Large Language Models (LLMs)”</a:t>
            </a:r>
          </a:p>
        </p:txBody>
      </p:sp>
      <p:sp>
        <p:nvSpPr>
          <p:cNvPr id="2" name="TextBox 1">
            <a:extLst>
              <a:ext uri="{FF2B5EF4-FFF2-40B4-BE49-F238E27FC236}">
                <a16:creationId xmlns:a16="http://schemas.microsoft.com/office/drawing/2014/main" id="{D21517CE-90B0-B81E-535C-B18DA07543D1}"/>
              </a:ext>
            </a:extLst>
          </p:cNvPr>
          <p:cNvSpPr txBox="1"/>
          <p:nvPr/>
        </p:nvSpPr>
        <p:spPr>
          <a:xfrm>
            <a:off x="6606073" y="4590661"/>
            <a:ext cx="1552028" cy="369332"/>
          </a:xfrm>
          <a:prstGeom prst="rect">
            <a:avLst/>
          </a:prstGeom>
          <a:noFill/>
        </p:spPr>
        <p:txBody>
          <a:bodyPr wrap="none" rtlCol="0">
            <a:spAutoFit/>
          </a:bodyPr>
          <a:lstStyle/>
          <a:p>
            <a:r>
              <a:rPr lang="en-US" dirty="0"/>
              <a:t>Isamu Isozaki</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FFDD-6D46-23A0-11A0-E2656219AE49}"/>
              </a:ext>
            </a:extLst>
          </p:cNvPr>
          <p:cNvSpPr>
            <a:spLocks noGrp="1"/>
          </p:cNvSpPr>
          <p:nvPr>
            <p:ph type="title"/>
          </p:nvPr>
        </p:nvSpPr>
        <p:spPr/>
        <p:txBody>
          <a:bodyPr/>
          <a:lstStyle/>
          <a:p>
            <a:r>
              <a:rPr lang="en-US" dirty="0"/>
              <a:t>Limitation</a:t>
            </a:r>
          </a:p>
        </p:txBody>
      </p:sp>
      <p:sp>
        <p:nvSpPr>
          <p:cNvPr id="3" name="Text Placeholder 2">
            <a:extLst>
              <a:ext uri="{FF2B5EF4-FFF2-40B4-BE49-F238E27FC236}">
                <a16:creationId xmlns:a16="http://schemas.microsoft.com/office/drawing/2014/main" id="{A3BD5F6F-2D55-4619-50C3-8300C66A8589}"/>
              </a:ext>
            </a:extLst>
          </p:cNvPr>
          <p:cNvSpPr>
            <a:spLocks noGrp="1"/>
          </p:cNvSpPr>
          <p:nvPr>
            <p:ph type="body" sz="quarter" idx="13"/>
          </p:nvPr>
        </p:nvSpPr>
        <p:spPr/>
        <p:txBody>
          <a:bodyPr/>
          <a:lstStyle/>
          <a:p>
            <a:pPr marL="457200" indent="-457200">
              <a:buAutoNum type="arabicPeriod"/>
            </a:pPr>
            <a:r>
              <a:rPr lang="en-US" dirty="0"/>
              <a:t>Expects one layer NN to have enough representation power to represent a graph</a:t>
            </a:r>
          </a:p>
          <a:p>
            <a:pPr marL="457200" indent="-457200">
              <a:buAutoNum type="arabicPeriod"/>
            </a:pPr>
            <a:r>
              <a:rPr lang="en-US" dirty="0"/>
              <a:t>Needs worrying about hyper params ex, how many random walks we have to do, how long for each walk, what window size should we use </a:t>
            </a:r>
            <a:r>
              <a:rPr lang="en-US" dirty="0" err="1"/>
              <a:t>etc</a:t>
            </a:r>
            <a:endParaRPr lang="en-US" dirty="0"/>
          </a:p>
          <a:p>
            <a:pPr marL="457200" indent="-457200">
              <a:buAutoNum type="arabicPeriod"/>
            </a:pPr>
            <a:r>
              <a:rPr lang="en-US" dirty="0"/>
              <a:t>Overall a decent method but not scalable</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
        <p:nvSpPr>
          <p:cNvPr id="4" name="Slide Number Placeholder 3">
            <a:extLst>
              <a:ext uri="{FF2B5EF4-FFF2-40B4-BE49-F238E27FC236}">
                <a16:creationId xmlns:a16="http://schemas.microsoft.com/office/drawing/2014/main" id="{177CB4DF-3491-DC07-6041-7E59BAEA2F09}"/>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91660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3A9C-4163-C200-044D-80F7A96B3602}"/>
              </a:ext>
            </a:extLst>
          </p:cNvPr>
          <p:cNvSpPr>
            <a:spLocks noGrp="1"/>
          </p:cNvSpPr>
          <p:nvPr>
            <p:ph type="title"/>
          </p:nvPr>
        </p:nvSpPr>
        <p:spPr/>
        <p:txBody>
          <a:bodyPr/>
          <a:lstStyle/>
          <a:p>
            <a:r>
              <a:rPr lang="en-US" dirty="0"/>
              <a:t>GNNs!</a:t>
            </a:r>
          </a:p>
        </p:txBody>
      </p:sp>
      <p:sp>
        <p:nvSpPr>
          <p:cNvPr id="3" name="Text Placeholder 2">
            <a:extLst>
              <a:ext uri="{FF2B5EF4-FFF2-40B4-BE49-F238E27FC236}">
                <a16:creationId xmlns:a16="http://schemas.microsoft.com/office/drawing/2014/main" id="{C2AED034-4106-DD64-9EE0-4A4A04672667}"/>
              </a:ext>
            </a:extLst>
          </p:cNvPr>
          <p:cNvSpPr>
            <a:spLocks noGrp="1"/>
          </p:cNvSpPr>
          <p:nvPr>
            <p:ph type="body" sz="quarter" idx="13"/>
          </p:nvPr>
        </p:nvSpPr>
        <p:spPr/>
        <p:txBody>
          <a:bodyPr/>
          <a:lstStyle/>
          <a:p>
            <a:r>
              <a:rPr lang="en-US" dirty="0"/>
              <a:t>I worked with GNNs a bit before and I’ll use this paper since I love the visualizations: “</a:t>
            </a:r>
            <a:r>
              <a:rPr lang="en-US" b="1" i="0" dirty="0">
                <a:solidFill>
                  <a:srgbClr val="000000"/>
                </a:solidFill>
                <a:effectLst/>
                <a:highlight>
                  <a:srgbClr val="FFFFFF"/>
                </a:highlight>
                <a:latin typeface="Lucida Grande"/>
              </a:rPr>
              <a:t>House-GAN: Relational Generative Adversarial Networks for Graph-constrained House Layout Generation”</a:t>
            </a:r>
          </a:p>
        </p:txBody>
      </p:sp>
      <p:sp>
        <p:nvSpPr>
          <p:cNvPr id="4" name="Slide Number Placeholder 3">
            <a:extLst>
              <a:ext uri="{FF2B5EF4-FFF2-40B4-BE49-F238E27FC236}">
                <a16:creationId xmlns:a16="http://schemas.microsoft.com/office/drawing/2014/main" id="{51D62E33-61EB-63F3-F8D4-FDBB35F9967F}"/>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68433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6F53-5091-DF94-217A-4D987B0ECDFA}"/>
              </a:ext>
            </a:extLst>
          </p:cNvPr>
          <p:cNvSpPr>
            <a:spLocks noGrp="1"/>
          </p:cNvSpPr>
          <p:nvPr>
            <p:ph type="title"/>
          </p:nvPr>
        </p:nvSpPr>
        <p:spPr/>
        <p:txBody>
          <a:bodyPr/>
          <a:lstStyle/>
          <a:p>
            <a:r>
              <a:rPr lang="en-US" dirty="0"/>
              <a:t>Task for House GAN:</a:t>
            </a:r>
          </a:p>
        </p:txBody>
      </p:sp>
      <p:sp>
        <p:nvSpPr>
          <p:cNvPr id="3" name="Text Placeholder 2">
            <a:extLst>
              <a:ext uri="{FF2B5EF4-FFF2-40B4-BE49-F238E27FC236}">
                <a16:creationId xmlns:a16="http://schemas.microsoft.com/office/drawing/2014/main" id="{1773F543-B037-1117-002C-23123DF5B9F6}"/>
              </a:ext>
            </a:extLst>
          </p:cNvPr>
          <p:cNvSpPr>
            <a:spLocks noGrp="1"/>
          </p:cNvSpPr>
          <p:nvPr>
            <p:ph type="body" sz="quarter" idx="13"/>
          </p:nvPr>
        </p:nvSpPr>
        <p:spPr>
          <a:xfrm>
            <a:off x="1702488" y="5111496"/>
            <a:ext cx="8324089" cy="3493008"/>
          </a:xfrm>
        </p:spPr>
        <p:txBody>
          <a:bodyPr/>
          <a:lstStyle/>
          <a:p>
            <a:pPr marL="0" indent="0">
              <a:buNone/>
            </a:pPr>
            <a:r>
              <a:rPr lang="en-US" dirty="0"/>
              <a:t>How??</a:t>
            </a:r>
          </a:p>
        </p:txBody>
      </p:sp>
      <p:sp>
        <p:nvSpPr>
          <p:cNvPr id="4" name="Slide Number Placeholder 3">
            <a:extLst>
              <a:ext uri="{FF2B5EF4-FFF2-40B4-BE49-F238E27FC236}">
                <a16:creationId xmlns:a16="http://schemas.microsoft.com/office/drawing/2014/main" id="{47160ACD-3529-09A6-0720-EE51B357864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6" name="Picture 5">
            <a:extLst>
              <a:ext uri="{FF2B5EF4-FFF2-40B4-BE49-F238E27FC236}">
                <a16:creationId xmlns:a16="http://schemas.microsoft.com/office/drawing/2014/main" id="{9B1A5CE8-1314-49B3-2BA0-D088FF5124FE}"/>
              </a:ext>
            </a:extLst>
          </p:cNvPr>
          <p:cNvPicPr>
            <a:picLocks noChangeAspect="1"/>
          </p:cNvPicPr>
          <p:nvPr/>
        </p:nvPicPr>
        <p:blipFill>
          <a:blip r:embed="rId2"/>
          <a:stretch>
            <a:fillRect/>
          </a:stretch>
        </p:blipFill>
        <p:spPr>
          <a:xfrm>
            <a:off x="253916" y="1925565"/>
            <a:ext cx="10597546" cy="3006870"/>
          </a:xfrm>
          <a:prstGeom prst="rect">
            <a:avLst/>
          </a:prstGeom>
        </p:spPr>
      </p:pic>
    </p:spTree>
    <p:extLst>
      <p:ext uri="{BB962C8B-B14F-4D97-AF65-F5344CB8AC3E}">
        <p14:creationId xmlns:p14="http://schemas.microsoft.com/office/powerpoint/2010/main" val="1208233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E421-3E95-A401-DB2B-D2197FC48E60}"/>
              </a:ext>
            </a:extLst>
          </p:cNvPr>
          <p:cNvSpPr>
            <a:spLocks noGrp="1"/>
          </p:cNvSpPr>
          <p:nvPr>
            <p:ph type="title"/>
          </p:nvPr>
        </p:nvSpPr>
        <p:spPr/>
        <p:txBody>
          <a:bodyPr/>
          <a:lstStyle/>
          <a:p>
            <a:r>
              <a:rPr lang="en-US" dirty="0"/>
              <a:t>Make Each node generate a room!</a:t>
            </a:r>
          </a:p>
        </p:txBody>
      </p:sp>
      <p:sp>
        <p:nvSpPr>
          <p:cNvPr id="3" name="Text Placeholder 2">
            <a:extLst>
              <a:ext uri="{FF2B5EF4-FFF2-40B4-BE49-F238E27FC236}">
                <a16:creationId xmlns:a16="http://schemas.microsoft.com/office/drawing/2014/main" id="{B932D685-74F5-AC0A-857D-8023852ACC99}"/>
              </a:ext>
            </a:extLst>
          </p:cNvPr>
          <p:cNvSpPr>
            <a:spLocks noGrp="1"/>
          </p:cNvSpPr>
          <p:nvPr>
            <p:ph type="body" sz="quarter" idx="13"/>
          </p:nvPr>
        </p:nvSpPr>
        <p:spPr>
          <a:xfrm>
            <a:off x="1265301" y="4477004"/>
            <a:ext cx="8324089" cy="3493008"/>
          </a:xfrm>
        </p:spPr>
        <p:txBody>
          <a:bodyPr/>
          <a:lstStyle/>
          <a:p>
            <a:pPr marL="0" indent="0">
              <a:buNone/>
            </a:pPr>
            <a:r>
              <a:rPr lang="en-US" dirty="0"/>
              <a:t>But how do we know that the rooms don’t overlap/are connected?</a:t>
            </a:r>
          </a:p>
        </p:txBody>
      </p:sp>
      <p:sp>
        <p:nvSpPr>
          <p:cNvPr id="4" name="Slide Number Placeholder 3">
            <a:extLst>
              <a:ext uri="{FF2B5EF4-FFF2-40B4-BE49-F238E27FC236}">
                <a16:creationId xmlns:a16="http://schemas.microsoft.com/office/drawing/2014/main" id="{791B5494-4A93-8730-277B-7135B74CE28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6" name="Picture 5">
            <a:extLst>
              <a:ext uri="{FF2B5EF4-FFF2-40B4-BE49-F238E27FC236}">
                <a16:creationId xmlns:a16="http://schemas.microsoft.com/office/drawing/2014/main" id="{DA383F14-DFF7-2FFE-A13F-969100BD5BF6}"/>
              </a:ext>
            </a:extLst>
          </p:cNvPr>
          <p:cNvPicPr>
            <a:picLocks noChangeAspect="1"/>
          </p:cNvPicPr>
          <p:nvPr/>
        </p:nvPicPr>
        <p:blipFill>
          <a:blip r:embed="rId2"/>
          <a:stretch>
            <a:fillRect/>
          </a:stretch>
        </p:blipFill>
        <p:spPr>
          <a:xfrm>
            <a:off x="911352" y="1570736"/>
            <a:ext cx="8925014" cy="2734564"/>
          </a:xfrm>
          <a:prstGeom prst="rect">
            <a:avLst/>
          </a:prstGeom>
        </p:spPr>
      </p:pic>
    </p:spTree>
    <p:extLst>
      <p:ext uri="{BB962C8B-B14F-4D97-AF65-F5344CB8AC3E}">
        <p14:creationId xmlns:p14="http://schemas.microsoft.com/office/powerpoint/2010/main" val="310223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B5FF-45D4-8DEF-8D4A-A29769534C41}"/>
              </a:ext>
            </a:extLst>
          </p:cNvPr>
          <p:cNvSpPr>
            <a:spLocks noGrp="1"/>
          </p:cNvSpPr>
          <p:nvPr>
            <p:ph type="title"/>
          </p:nvPr>
        </p:nvSpPr>
        <p:spPr/>
        <p:txBody>
          <a:bodyPr/>
          <a:lstStyle/>
          <a:p>
            <a:r>
              <a:rPr lang="en-US" dirty="0"/>
              <a:t>Message Passing Networks!</a:t>
            </a:r>
          </a:p>
        </p:txBody>
      </p:sp>
      <p:sp>
        <p:nvSpPr>
          <p:cNvPr id="4" name="Slide Number Placeholder 3">
            <a:extLst>
              <a:ext uri="{FF2B5EF4-FFF2-40B4-BE49-F238E27FC236}">
                <a16:creationId xmlns:a16="http://schemas.microsoft.com/office/drawing/2014/main" id="{025A41B0-F98D-B807-AE1F-913175711276}"/>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6" name="Picture 5">
            <a:extLst>
              <a:ext uri="{FF2B5EF4-FFF2-40B4-BE49-F238E27FC236}">
                <a16:creationId xmlns:a16="http://schemas.microsoft.com/office/drawing/2014/main" id="{D510DC7E-0BA6-4536-7D50-38F30156D02A}"/>
              </a:ext>
            </a:extLst>
          </p:cNvPr>
          <p:cNvPicPr>
            <a:picLocks noChangeAspect="1"/>
          </p:cNvPicPr>
          <p:nvPr/>
        </p:nvPicPr>
        <p:blipFill>
          <a:blip r:embed="rId2"/>
          <a:stretch>
            <a:fillRect/>
          </a:stretch>
        </p:blipFill>
        <p:spPr>
          <a:xfrm>
            <a:off x="1465325" y="1571625"/>
            <a:ext cx="7124700" cy="2990850"/>
          </a:xfrm>
          <a:prstGeom prst="rect">
            <a:avLst/>
          </a:prstGeom>
        </p:spPr>
      </p:pic>
      <p:pic>
        <p:nvPicPr>
          <p:cNvPr id="8" name="Picture 7">
            <a:extLst>
              <a:ext uri="{FF2B5EF4-FFF2-40B4-BE49-F238E27FC236}">
                <a16:creationId xmlns:a16="http://schemas.microsoft.com/office/drawing/2014/main" id="{B2EA01F7-0F5A-B761-3E2E-E4B1CF7A92AF}"/>
              </a:ext>
            </a:extLst>
          </p:cNvPr>
          <p:cNvPicPr>
            <a:picLocks noChangeAspect="1"/>
          </p:cNvPicPr>
          <p:nvPr/>
        </p:nvPicPr>
        <p:blipFill>
          <a:blip r:embed="rId3"/>
          <a:stretch>
            <a:fillRect/>
          </a:stretch>
        </p:blipFill>
        <p:spPr>
          <a:xfrm>
            <a:off x="2047875" y="4458081"/>
            <a:ext cx="6172200" cy="1781175"/>
          </a:xfrm>
          <a:prstGeom prst="rect">
            <a:avLst/>
          </a:prstGeom>
        </p:spPr>
      </p:pic>
    </p:spTree>
    <p:extLst>
      <p:ext uri="{BB962C8B-B14F-4D97-AF65-F5344CB8AC3E}">
        <p14:creationId xmlns:p14="http://schemas.microsoft.com/office/powerpoint/2010/main" val="280401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5432-021B-29BF-FDE2-9ED0D1918A4E}"/>
              </a:ext>
            </a:extLst>
          </p:cNvPr>
          <p:cNvSpPr>
            <a:spLocks noGrp="1"/>
          </p:cNvSpPr>
          <p:nvPr>
            <p:ph type="title"/>
          </p:nvPr>
        </p:nvSpPr>
        <p:spPr/>
        <p:txBody>
          <a:bodyPr/>
          <a:lstStyle/>
          <a:p>
            <a:r>
              <a:rPr lang="en-US" dirty="0"/>
              <a:t>In general: Initial GNNs follow</a:t>
            </a:r>
          </a:p>
        </p:txBody>
      </p:sp>
      <p:sp>
        <p:nvSpPr>
          <p:cNvPr id="4" name="Slide Number Placeholder 3">
            <a:extLst>
              <a:ext uri="{FF2B5EF4-FFF2-40B4-BE49-F238E27FC236}">
                <a16:creationId xmlns:a16="http://schemas.microsoft.com/office/drawing/2014/main" id="{61E3F92D-D377-0BF3-F203-56ED16C25DB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6" name="Picture 5">
            <a:extLst>
              <a:ext uri="{FF2B5EF4-FFF2-40B4-BE49-F238E27FC236}">
                <a16:creationId xmlns:a16="http://schemas.microsoft.com/office/drawing/2014/main" id="{6E989C48-BCA7-B1AB-757F-D2920C21FF7D}"/>
              </a:ext>
            </a:extLst>
          </p:cNvPr>
          <p:cNvPicPr>
            <a:picLocks noChangeAspect="1"/>
          </p:cNvPicPr>
          <p:nvPr/>
        </p:nvPicPr>
        <p:blipFill>
          <a:blip r:embed="rId2"/>
          <a:stretch>
            <a:fillRect/>
          </a:stretch>
        </p:blipFill>
        <p:spPr>
          <a:xfrm>
            <a:off x="2031067" y="2386012"/>
            <a:ext cx="5460346" cy="2085975"/>
          </a:xfrm>
          <a:prstGeom prst="rect">
            <a:avLst/>
          </a:prstGeom>
        </p:spPr>
      </p:pic>
    </p:spTree>
    <p:extLst>
      <p:ext uri="{BB962C8B-B14F-4D97-AF65-F5344CB8AC3E}">
        <p14:creationId xmlns:p14="http://schemas.microsoft.com/office/powerpoint/2010/main" val="30847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667B-06B3-7D70-67C9-44276A072F54}"/>
              </a:ext>
            </a:extLst>
          </p:cNvPr>
          <p:cNvSpPr>
            <a:spLocks noGrp="1"/>
          </p:cNvSpPr>
          <p:nvPr>
            <p:ph type="title"/>
          </p:nvPr>
        </p:nvSpPr>
        <p:spPr/>
        <p:txBody>
          <a:bodyPr/>
          <a:lstStyle/>
          <a:p>
            <a:r>
              <a:rPr lang="en-US" dirty="0"/>
              <a:t>We Can Have more creative Aggregation</a:t>
            </a:r>
          </a:p>
        </p:txBody>
      </p:sp>
      <p:sp>
        <p:nvSpPr>
          <p:cNvPr id="3" name="Text Placeholder 2">
            <a:extLst>
              <a:ext uri="{FF2B5EF4-FFF2-40B4-BE49-F238E27FC236}">
                <a16:creationId xmlns:a16="http://schemas.microsoft.com/office/drawing/2014/main" id="{0DE13C25-B1D5-D913-B706-51BA82FC09D2}"/>
              </a:ext>
            </a:extLst>
          </p:cNvPr>
          <p:cNvSpPr>
            <a:spLocks noGrp="1"/>
          </p:cNvSpPr>
          <p:nvPr>
            <p:ph type="body" sz="quarter" idx="13"/>
          </p:nvPr>
        </p:nvSpPr>
        <p:spPr/>
        <p:txBody>
          <a:bodyPr/>
          <a:lstStyle/>
          <a:p>
            <a:r>
              <a:rPr lang="en-US" b="1" i="0" dirty="0">
                <a:solidFill>
                  <a:srgbClr val="000000"/>
                </a:solidFill>
                <a:effectLst/>
                <a:highlight>
                  <a:srgbClr val="FFFFFF"/>
                </a:highlight>
                <a:latin typeface="Lucida Grande"/>
              </a:rPr>
              <a:t>Graph Attention Networks</a:t>
            </a:r>
          </a:p>
          <a:p>
            <a:pPr marL="0" indent="0">
              <a:buNone/>
            </a:pPr>
            <a:endParaRPr lang="en-US" dirty="0"/>
          </a:p>
        </p:txBody>
      </p:sp>
      <p:sp>
        <p:nvSpPr>
          <p:cNvPr id="4" name="Slide Number Placeholder 3">
            <a:extLst>
              <a:ext uri="{FF2B5EF4-FFF2-40B4-BE49-F238E27FC236}">
                <a16:creationId xmlns:a16="http://schemas.microsoft.com/office/drawing/2014/main" id="{D3F4D958-5B29-CD14-0614-41B675726954}"/>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6" name="Picture 5">
            <a:extLst>
              <a:ext uri="{FF2B5EF4-FFF2-40B4-BE49-F238E27FC236}">
                <a16:creationId xmlns:a16="http://schemas.microsoft.com/office/drawing/2014/main" id="{C9BE166C-1ADB-91A8-3E68-1DAEE3271C44}"/>
              </a:ext>
            </a:extLst>
          </p:cNvPr>
          <p:cNvPicPr>
            <a:picLocks noChangeAspect="1"/>
          </p:cNvPicPr>
          <p:nvPr/>
        </p:nvPicPr>
        <p:blipFill>
          <a:blip r:embed="rId2"/>
          <a:stretch>
            <a:fillRect/>
          </a:stretch>
        </p:blipFill>
        <p:spPr>
          <a:xfrm>
            <a:off x="1071856" y="2697130"/>
            <a:ext cx="7296150" cy="3629025"/>
          </a:xfrm>
          <a:prstGeom prst="rect">
            <a:avLst/>
          </a:prstGeom>
        </p:spPr>
      </p:pic>
    </p:spTree>
    <p:extLst>
      <p:ext uri="{BB962C8B-B14F-4D97-AF65-F5344CB8AC3E}">
        <p14:creationId xmlns:p14="http://schemas.microsoft.com/office/powerpoint/2010/main" val="189890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BBA5-64D2-4E8B-A362-D52FC7339165}"/>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3BA8C622-8418-F6A2-D1DC-7A5F72AD0240}"/>
              </a:ext>
            </a:extLst>
          </p:cNvPr>
          <p:cNvSpPr>
            <a:spLocks noGrp="1"/>
          </p:cNvSpPr>
          <p:nvPr>
            <p:ph type="body" sz="quarter" idx="13"/>
          </p:nvPr>
        </p:nvSpPr>
        <p:spPr/>
        <p:txBody>
          <a:bodyPr/>
          <a:lstStyle/>
          <a:p>
            <a:r>
              <a:rPr lang="en-US" dirty="0"/>
              <a:t>The paper calls these methods “Neighborhood Aggregation-based Model” and the limitations is simple</a:t>
            </a:r>
          </a:p>
          <a:p>
            <a:r>
              <a:rPr lang="en-US" dirty="0"/>
              <a:t>If a graph is too large, we can find local neighborhoods but every node won’t know about every node without a lot of iterations</a:t>
            </a:r>
          </a:p>
        </p:txBody>
      </p:sp>
      <p:sp>
        <p:nvSpPr>
          <p:cNvPr id="4" name="Slide Number Placeholder 3">
            <a:extLst>
              <a:ext uri="{FF2B5EF4-FFF2-40B4-BE49-F238E27FC236}">
                <a16:creationId xmlns:a16="http://schemas.microsoft.com/office/drawing/2014/main" id="{25AC293F-0486-97C1-7F81-138F45CB41A8}"/>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84340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678C-19B0-A1D5-81EC-0D512A35CAFC}"/>
              </a:ext>
            </a:extLst>
          </p:cNvPr>
          <p:cNvSpPr>
            <a:spLocks noGrp="1"/>
          </p:cNvSpPr>
          <p:nvPr>
            <p:ph type="title"/>
          </p:nvPr>
        </p:nvSpPr>
        <p:spPr/>
        <p:txBody>
          <a:bodyPr/>
          <a:lstStyle/>
          <a:p>
            <a:r>
              <a:rPr lang="en-US" dirty="0"/>
              <a:t>One important </a:t>
            </a:r>
            <a:r>
              <a:rPr lang="en-US" dirty="0" err="1"/>
              <a:t>BEnefit</a:t>
            </a:r>
            <a:endParaRPr lang="en-US" dirty="0"/>
          </a:p>
        </p:txBody>
      </p:sp>
      <p:sp>
        <p:nvSpPr>
          <p:cNvPr id="3" name="Text Placeholder 2">
            <a:extLst>
              <a:ext uri="{FF2B5EF4-FFF2-40B4-BE49-F238E27FC236}">
                <a16:creationId xmlns:a16="http://schemas.microsoft.com/office/drawing/2014/main" id="{910861B8-AB1B-B02D-254D-0446FC679C49}"/>
              </a:ext>
            </a:extLst>
          </p:cNvPr>
          <p:cNvSpPr>
            <a:spLocks noGrp="1"/>
          </p:cNvSpPr>
          <p:nvPr>
            <p:ph type="body" sz="quarter" idx="13"/>
          </p:nvPr>
        </p:nvSpPr>
        <p:spPr/>
        <p:txBody>
          <a:bodyPr/>
          <a:lstStyle/>
          <a:p>
            <a:r>
              <a:rPr lang="en-US" dirty="0"/>
              <a:t>However, I’d like to highlight one benefit. We don’t have to have the adjacency matrix/work on it.</a:t>
            </a:r>
          </a:p>
          <a:p>
            <a:r>
              <a:rPr lang="en-US" dirty="0"/>
              <a:t>So the memory is just O(n) not O(n^2)!</a:t>
            </a:r>
          </a:p>
        </p:txBody>
      </p:sp>
      <p:sp>
        <p:nvSpPr>
          <p:cNvPr id="4" name="Slide Number Placeholder 3">
            <a:extLst>
              <a:ext uri="{FF2B5EF4-FFF2-40B4-BE49-F238E27FC236}">
                <a16:creationId xmlns:a16="http://schemas.microsoft.com/office/drawing/2014/main" id="{5D23B19A-501A-8BF6-6945-9108B617128E}"/>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5" name="Picture 4">
            <a:extLst>
              <a:ext uri="{FF2B5EF4-FFF2-40B4-BE49-F238E27FC236}">
                <a16:creationId xmlns:a16="http://schemas.microsoft.com/office/drawing/2014/main" id="{5FA5E95B-63A1-B23C-E223-A82FC3762D93}"/>
              </a:ext>
            </a:extLst>
          </p:cNvPr>
          <p:cNvPicPr>
            <a:picLocks noChangeAspect="1"/>
          </p:cNvPicPr>
          <p:nvPr/>
        </p:nvPicPr>
        <p:blipFill>
          <a:blip r:embed="rId2"/>
          <a:stretch>
            <a:fillRect/>
          </a:stretch>
        </p:blipFill>
        <p:spPr>
          <a:xfrm>
            <a:off x="2047875" y="4458081"/>
            <a:ext cx="6172200" cy="1781175"/>
          </a:xfrm>
          <a:prstGeom prst="rect">
            <a:avLst/>
          </a:prstGeom>
        </p:spPr>
      </p:pic>
    </p:spTree>
    <p:extLst>
      <p:ext uri="{BB962C8B-B14F-4D97-AF65-F5344CB8AC3E}">
        <p14:creationId xmlns:p14="http://schemas.microsoft.com/office/powerpoint/2010/main" val="414417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AA51-A128-478D-605B-F668EF26AA1E}"/>
              </a:ext>
            </a:extLst>
          </p:cNvPr>
          <p:cNvSpPr>
            <a:spLocks noGrp="1"/>
          </p:cNvSpPr>
          <p:nvPr>
            <p:ph type="title"/>
          </p:nvPr>
        </p:nvSpPr>
        <p:spPr/>
        <p:txBody>
          <a:bodyPr/>
          <a:lstStyle/>
          <a:p>
            <a:r>
              <a:rPr lang="en-US" b="1" i="0" dirty="0">
                <a:solidFill>
                  <a:srgbClr val="242424"/>
                </a:solidFill>
                <a:effectLst/>
                <a:highlight>
                  <a:srgbClr val="FFFFFF"/>
                </a:highlight>
                <a:latin typeface="sohne"/>
              </a:rPr>
              <a:t>Graph Transformer-based Model</a:t>
            </a:r>
            <a:endParaRPr lang="en-US" dirty="0"/>
          </a:p>
        </p:txBody>
      </p:sp>
      <p:sp>
        <p:nvSpPr>
          <p:cNvPr id="3" name="Text Placeholder 2">
            <a:extLst>
              <a:ext uri="{FF2B5EF4-FFF2-40B4-BE49-F238E27FC236}">
                <a16:creationId xmlns:a16="http://schemas.microsoft.com/office/drawing/2014/main" id="{F76F7497-F13F-8391-2174-840337A84E09}"/>
              </a:ext>
            </a:extLst>
          </p:cNvPr>
          <p:cNvSpPr>
            <a:spLocks noGrp="1"/>
          </p:cNvSpPr>
          <p:nvPr>
            <p:ph type="body" sz="quarter" idx="13"/>
          </p:nvPr>
        </p:nvSpPr>
        <p:spPr/>
        <p:txBody>
          <a:bodyPr/>
          <a:lstStyle/>
          <a:p>
            <a:pPr marL="0" indent="0">
              <a:buNone/>
            </a:pPr>
            <a:r>
              <a:rPr lang="en-US" b="0" i="0" dirty="0">
                <a:solidFill>
                  <a:srgbClr val="242424"/>
                </a:solidFill>
                <a:effectLst/>
                <a:highlight>
                  <a:srgbClr val="FFFFFF"/>
                </a:highlight>
                <a:latin typeface="source-serif-pro"/>
              </a:rPr>
              <a:t>“Do Transformers Really Perform Bad for Graph Representation?” by Microsoft</a:t>
            </a:r>
          </a:p>
          <a:p>
            <a:pPr marL="0" indent="0">
              <a:buNone/>
            </a:pPr>
            <a:r>
              <a:rPr lang="en-US" dirty="0">
                <a:solidFill>
                  <a:srgbClr val="242424"/>
                </a:solidFill>
                <a:highlight>
                  <a:srgbClr val="FFFFFF"/>
                </a:highlight>
                <a:latin typeface="source-serif-pro"/>
              </a:rPr>
              <a:t>Around time when transformers were exploding in images and text but not in graphs</a:t>
            </a:r>
          </a:p>
          <a:p>
            <a:pPr marL="0" indent="0">
              <a:buNone/>
            </a:pPr>
            <a:r>
              <a:rPr lang="en-US" dirty="0">
                <a:solidFill>
                  <a:srgbClr val="242424"/>
                </a:solidFill>
                <a:highlight>
                  <a:srgbClr val="FFFFFF"/>
                </a:highlight>
                <a:latin typeface="source-serif-pro"/>
              </a:rPr>
              <a:t>Basic question is how can we modify pure attention minimally to make transformers actually work good in graphs?</a:t>
            </a:r>
          </a:p>
          <a:p>
            <a:pPr marL="0" indent="0">
              <a:buNone/>
            </a:pPr>
            <a:endParaRPr lang="en-US" dirty="0"/>
          </a:p>
        </p:txBody>
      </p:sp>
      <p:sp>
        <p:nvSpPr>
          <p:cNvPr id="4" name="Slide Number Placeholder 3">
            <a:extLst>
              <a:ext uri="{FF2B5EF4-FFF2-40B4-BE49-F238E27FC236}">
                <a16:creationId xmlns:a16="http://schemas.microsoft.com/office/drawing/2014/main" id="{39024BBE-0C59-F37B-AB94-ACFC2EE57A69}"/>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8901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6446-0988-32A1-644B-DE7C32757136}"/>
              </a:ext>
            </a:extLst>
          </p:cNvPr>
          <p:cNvSpPr>
            <a:spLocks noGrp="1"/>
          </p:cNvSpPr>
          <p:nvPr>
            <p:ph type="title"/>
          </p:nvPr>
        </p:nvSpPr>
        <p:spPr/>
        <p:txBody>
          <a:bodyPr/>
          <a:lstStyle/>
          <a:p>
            <a:r>
              <a:rPr lang="en-US" dirty="0"/>
              <a:t>2 Main Papers</a:t>
            </a:r>
          </a:p>
        </p:txBody>
      </p:sp>
      <p:sp>
        <p:nvSpPr>
          <p:cNvPr id="3" name="Text Placeholder 2">
            <a:extLst>
              <a:ext uri="{FF2B5EF4-FFF2-40B4-BE49-F238E27FC236}">
                <a16:creationId xmlns:a16="http://schemas.microsoft.com/office/drawing/2014/main" id="{1F73C5F6-85DA-78E4-E7CB-61EE2F297100}"/>
              </a:ext>
            </a:extLst>
          </p:cNvPr>
          <p:cNvSpPr>
            <a:spLocks noGrp="1"/>
          </p:cNvSpPr>
          <p:nvPr>
            <p:ph type="body" sz="quarter" idx="13"/>
          </p:nvPr>
        </p:nvSpPr>
        <p:spPr/>
        <p:txBody>
          <a:bodyPr/>
          <a:lstStyle/>
          <a:p>
            <a:r>
              <a:rPr lang="en-US" b="1" i="0" dirty="0">
                <a:solidFill>
                  <a:srgbClr val="000000"/>
                </a:solidFill>
                <a:effectLst/>
                <a:highlight>
                  <a:srgbClr val="FFFFFF"/>
                </a:highlight>
                <a:latin typeface="Lucida Grande"/>
              </a:rPr>
              <a:t>Graph Machine Learning in the Era of Large Language Models (LLMs). Released 23 Apr 2024</a:t>
            </a:r>
            <a:endParaRPr lang="en-US" dirty="0"/>
          </a:p>
          <a:p>
            <a:r>
              <a:rPr lang="en-US" b="1" i="0" dirty="0">
                <a:solidFill>
                  <a:srgbClr val="000000"/>
                </a:solidFill>
                <a:effectLst/>
                <a:highlight>
                  <a:srgbClr val="FFFFFF"/>
                </a:highlight>
                <a:latin typeface="Lucida Grande"/>
              </a:rPr>
              <a:t>Large Language Models on Graphs: A Comprehensive Survey Released 1 Feb 2024</a:t>
            </a:r>
          </a:p>
          <a:p>
            <a:endParaRPr lang="en-US" dirty="0"/>
          </a:p>
        </p:txBody>
      </p:sp>
      <p:sp>
        <p:nvSpPr>
          <p:cNvPr id="4" name="Slide Number Placeholder 3">
            <a:extLst>
              <a:ext uri="{FF2B5EF4-FFF2-40B4-BE49-F238E27FC236}">
                <a16:creationId xmlns:a16="http://schemas.microsoft.com/office/drawing/2014/main" id="{CF73E3D5-83F2-5CC6-E92A-655F7FB5A683}"/>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334393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C384-D412-854E-F00A-52C1751C594C}"/>
              </a:ext>
            </a:extLst>
          </p:cNvPr>
          <p:cNvSpPr>
            <a:spLocks noGrp="1"/>
          </p:cNvSpPr>
          <p:nvPr>
            <p:ph type="title"/>
          </p:nvPr>
        </p:nvSpPr>
        <p:spPr/>
        <p:txBody>
          <a:bodyPr/>
          <a:lstStyle/>
          <a:p>
            <a:r>
              <a:rPr lang="en-US" dirty="0"/>
              <a:t>Basic Background in Attention</a:t>
            </a:r>
          </a:p>
        </p:txBody>
      </p:sp>
      <p:sp>
        <p:nvSpPr>
          <p:cNvPr id="3" name="Text Placeholder 2">
            <a:extLst>
              <a:ext uri="{FF2B5EF4-FFF2-40B4-BE49-F238E27FC236}">
                <a16:creationId xmlns:a16="http://schemas.microsoft.com/office/drawing/2014/main" id="{A87316E6-40F6-21D0-02EB-E710C36C83FD}"/>
              </a:ext>
            </a:extLst>
          </p:cNvPr>
          <p:cNvSpPr>
            <a:spLocks noGrp="1"/>
          </p:cNvSpPr>
          <p:nvPr>
            <p:ph type="body" sz="quarter" idx="13"/>
          </p:nvPr>
        </p:nvSpPr>
        <p:spPr>
          <a:xfrm>
            <a:off x="1490609" y="5458968"/>
            <a:ext cx="8324089" cy="3493008"/>
          </a:xfrm>
        </p:spPr>
        <p:txBody>
          <a:bodyPr/>
          <a:lstStyle/>
          <a:p>
            <a:r>
              <a:rPr lang="en-US" dirty="0"/>
              <a:t>Graphic from https://erdem.pl/2021/05/introduction-to-attention-mechanism/</a:t>
            </a:r>
          </a:p>
        </p:txBody>
      </p:sp>
      <p:sp>
        <p:nvSpPr>
          <p:cNvPr id="4" name="Slide Number Placeholder 3">
            <a:extLst>
              <a:ext uri="{FF2B5EF4-FFF2-40B4-BE49-F238E27FC236}">
                <a16:creationId xmlns:a16="http://schemas.microsoft.com/office/drawing/2014/main" id="{24C57427-952E-7EA2-9A60-B530276EFF8F}"/>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2050" name="Picture 2" descr="Introduction to Attention Mechanism - Blog by Kemal Erdem">
            <a:extLst>
              <a:ext uri="{FF2B5EF4-FFF2-40B4-BE49-F238E27FC236}">
                <a16:creationId xmlns:a16="http://schemas.microsoft.com/office/drawing/2014/main" id="{7B62E6E9-D774-C76F-E470-45A312823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54" y="1971675"/>
            <a:ext cx="10134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571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8F7E-529D-5980-4372-2CD8C667049D}"/>
              </a:ext>
            </a:extLst>
          </p:cNvPr>
          <p:cNvSpPr>
            <a:spLocks noGrp="1"/>
          </p:cNvSpPr>
          <p:nvPr>
            <p:ph type="title"/>
          </p:nvPr>
        </p:nvSpPr>
        <p:spPr/>
        <p:txBody>
          <a:bodyPr/>
          <a:lstStyle/>
          <a:p>
            <a:r>
              <a:rPr lang="en-US" dirty="0"/>
              <a:t>In vision, transformers had to be modified to work too </a:t>
            </a:r>
          </a:p>
        </p:txBody>
      </p:sp>
      <p:sp>
        <p:nvSpPr>
          <p:cNvPr id="3" name="Text Placeholder 2">
            <a:extLst>
              <a:ext uri="{FF2B5EF4-FFF2-40B4-BE49-F238E27FC236}">
                <a16:creationId xmlns:a16="http://schemas.microsoft.com/office/drawing/2014/main" id="{EF40C518-FAE7-95E3-1D34-D8D5BE302768}"/>
              </a:ext>
            </a:extLst>
          </p:cNvPr>
          <p:cNvSpPr>
            <a:spLocks noGrp="1"/>
          </p:cNvSpPr>
          <p:nvPr>
            <p:ph type="body" sz="quarter" idx="13"/>
          </p:nvPr>
        </p:nvSpPr>
        <p:spPr/>
        <p:txBody>
          <a:bodyPr/>
          <a:lstStyle/>
          <a:p>
            <a:r>
              <a:rPr lang="en-US" b="1" i="0" dirty="0" err="1">
                <a:solidFill>
                  <a:srgbClr val="000000"/>
                </a:solidFill>
                <a:effectLst/>
                <a:highlight>
                  <a:srgbClr val="FFFFFF"/>
                </a:highlight>
                <a:latin typeface="Lucida Grande"/>
              </a:rPr>
              <a:t>Swin</a:t>
            </a:r>
            <a:r>
              <a:rPr lang="en-US" b="1" i="0" dirty="0">
                <a:solidFill>
                  <a:srgbClr val="000000"/>
                </a:solidFill>
                <a:effectLst/>
                <a:highlight>
                  <a:srgbClr val="FFFFFF"/>
                </a:highlight>
                <a:latin typeface="Lucida Grande"/>
              </a:rPr>
              <a:t> Transformer: Hierarchical Vision Transformer using Shifted Windows</a:t>
            </a:r>
          </a:p>
          <a:p>
            <a:endParaRPr lang="en-US" dirty="0"/>
          </a:p>
        </p:txBody>
      </p:sp>
      <p:sp>
        <p:nvSpPr>
          <p:cNvPr id="4" name="Slide Number Placeholder 3">
            <a:extLst>
              <a:ext uri="{FF2B5EF4-FFF2-40B4-BE49-F238E27FC236}">
                <a16:creationId xmlns:a16="http://schemas.microsoft.com/office/drawing/2014/main" id="{E97F8F18-BFA7-4258-44F1-7BF3385F5622}"/>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6" name="Picture 5">
            <a:extLst>
              <a:ext uri="{FF2B5EF4-FFF2-40B4-BE49-F238E27FC236}">
                <a16:creationId xmlns:a16="http://schemas.microsoft.com/office/drawing/2014/main" id="{90351A22-BA91-EE21-AEED-5D4E7A7B9F02}"/>
              </a:ext>
            </a:extLst>
          </p:cNvPr>
          <p:cNvPicPr>
            <a:picLocks noChangeAspect="1"/>
          </p:cNvPicPr>
          <p:nvPr/>
        </p:nvPicPr>
        <p:blipFill>
          <a:blip r:embed="rId2"/>
          <a:stretch>
            <a:fillRect/>
          </a:stretch>
        </p:blipFill>
        <p:spPr>
          <a:xfrm>
            <a:off x="1836591" y="3029145"/>
            <a:ext cx="6410325" cy="2609850"/>
          </a:xfrm>
          <a:prstGeom prst="rect">
            <a:avLst/>
          </a:prstGeom>
        </p:spPr>
      </p:pic>
      <p:sp>
        <p:nvSpPr>
          <p:cNvPr id="7" name="TextBox 6">
            <a:extLst>
              <a:ext uri="{FF2B5EF4-FFF2-40B4-BE49-F238E27FC236}">
                <a16:creationId xmlns:a16="http://schemas.microsoft.com/office/drawing/2014/main" id="{D0641E79-1A7C-CC68-409D-68A9E3FB5D29}"/>
              </a:ext>
            </a:extLst>
          </p:cNvPr>
          <p:cNvSpPr txBox="1"/>
          <p:nvPr/>
        </p:nvSpPr>
        <p:spPr>
          <a:xfrm>
            <a:off x="1647825" y="6115050"/>
            <a:ext cx="3127779" cy="369332"/>
          </a:xfrm>
          <a:prstGeom prst="rect">
            <a:avLst/>
          </a:prstGeom>
          <a:noFill/>
        </p:spPr>
        <p:txBody>
          <a:bodyPr wrap="none" rtlCol="0">
            <a:spAutoFit/>
          </a:bodyPr>
          <a:lstStyle/>
          <a:p>
            <a:r>
              <a:rPr lang="en-US" dirty="0"/>
              <a:t>Some inductive bias is good</a:t>
            </a:r>
          </a:p>
        </p:txBody>
      </p:sp>
    </p:spTree>
    <p:extLst>
      <p:ext uri="{BB962C8B-B14F-4D97-AF65-F5344CB8AC3E}">
        <p14:creationId xmlns:p14="http://schemas.microsoft.com/office/powerpoint/2010/main" val="87044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9410-9D3E-E258-D8FB-E2E806F463CE}"/>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6" name="Picture 5">
            <a:extLst>
              <a:ext uri="{FF2B5EF4-FFF2-40B4-BE49-F238E27FC236}">
                <a16:creationId xmlns:a16="http://schemas.microsoft.com/office/drawing/2014/main" id="{D96F39D9-E28B-B245-B723-666762D80353}"/>
              </a:ext>
            </a:extLst>
          </p:cNvPr>
          <p:cNvPicPr>
            <a:picLocks noChangeAspect="1"/>
          </p:cNvPicPr>
          <p:nvPr/>
        </p:nvPicPr>
        <p:blipFill>
          <a:blip r:embed="rId2"/>
          <a:stretch>
            <a:fillRect/>
          </a:stretch>
        </p:blipFill>
        <p:spPr>
          <a:xfrm>
            <a:off x="804862" y="514350"/>
            <a:ext cx="6684629" cy="4733925"/>
          </a:xfrm>
          <a:prstGeom prst="rect">
            <a:avLst/>
          </a:prstGeom>
        </p:spPr>
      </p:pic>
      <p:pic>
        <p:nvPicPr>
          <p:cNvPr id="8" name="Picture 7">
            <a:extLst>
              <a:ext uri="{FF2B5EF4-FFF2-40B4-BE49-F238E27FC236}">
                <a16:creationId xmlns:a16="http://schemas.microsoft.com/office/drawing/2014/main" id="{35D8B5EB-3430-6630-C6E2-4A4ADCE118E8}"/>
              </a:ext>
            </a:extLst>
          </p:cNvPr>
          <p:cNvPicPr>
            <a:picLocks noChangeAspect="1"/>
          </p:cNvPicPr>
          <p:nvPr/>
        </p:nvPicPr>
        <p:blipFill>
          <a:blip r:embed="rId3"/>
          <a:stretch>
            <a:fillRect/>
          </a:stretch>
        </p:blipFill>
        <p:spPr>
          <a:xfrm>
            <a:off x="6743702" y="5438584"/>
            <a:ext cx="3733800" cy="990600"/>
          </a:xfrm>
          <a:prstGeom prst="rect">
            <a:avLst/>
          </a:prstGeom>
        </p:spPr>
      </p:pic>
      <p:cxnSp>
        <p:nvCxnSpPr>
          <p:cNvPr id="10" name="Straight Arrow Connector 9">
            <a:extLst>
              <a:ext uri="{FF2B5EF4-FFF2-40B4-BE49-F238E27FC236}">
                <a16:creationId xmlns:a16="http://schemas.microsoft.com/office/drawing/2014/main" id="{29524CB2-2302-714D-84B7-A7E155256202}"/>
              </a:ext>
            </a:extLst>
          </p:cNvPr>
          <p:cNvCxnSpPr>
            <a:stCxn id="8" idx="1"/>
          </p:cNvCxnSpPr>
          <p:nvPr/>
        </p:nvCxnSpPr>
        <p:spPr>
          <a:xfrm flipH="1" flipV="1">
            <a:off x="5343525" y="4924425"/>
            <a:ext cx="1400177" cy="100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69B817-3902-6839-6C72-72CAEB5240C8}"/>
              </a:ext>
            </a:extLst>
          </p:cNvPr>
          <p:cNvCxnSpPr/>
          <p:nvPr/>
        </p:nvCxnSpPr>
        <p:spPr>
          <a:xfrm flipH="1">
            <a:off x="5343525" y="1156996"/>
            <a:ext cx="2820761"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D420F7-4288-4405-87D9-4BE4E4C37CDB}"/>
              </a:ext>
            </a:extLst>
          </p:cNvPr>
          <p:cNvSpPr txBox="1"/>
          <p:nvPr/>
        </p:nvSpPr>
        <p:spPr>
          <a:xfrm>
            <a:off x="8332237" y="871639"/>
            <a:ext cx="2939972" cy="369332"/>
          </a:xfrm>
          <a:prstGeom prst="rect">
            <a:avLst/>
          </a:prstGeom>
          <a:noFill/>
        </p:spPr>
        <p:txBody>
          <a:bodyPr wrap="none" rtlCol="0">
            <a:spAutoFit/>
          </a:bodyPr>
          <a:lstStyle/>
          <a:p>
            <a:r>
              <a:rPr lang="en-US" dirty="0"/>
              <a:t>Shortest path embedding!</a:t>
            </a:r>
          </a:p>
        </p:txBody>
      </p:sp>
      <p:pic>
        <p:nvPicPr>
          <p:cNvPr id="17" name="Picture 16">
            <a:extLst>
              <a:ext uri="{FF2B5EF4-FFF2-40B4-BE49-F238E27FC236}">
                <a16:creationId xmlns:a16="http://schemas.microsoft.com/office/drawing/2014/main" id="{6BC0FA3E-A736-6472-47EA-3D2BA95187E1}"/>
              </a:ext>
            </a:extLst>
          </p:cNvPr>
          <p:cNvPicPr>
            <a:picLocks noChangeAspect="1"/>
          </p:cNvPicPr>
          <p:nvPr/>
        </p:nvPicPr>
        <p:blipFill>
          <a:blip r:embed="rId4"/>
          <a:stretch>
            <a:fillRect/>
          </a:stretch>
        </p:blipFill>
        <p:spPr>
          <a:xfrm>
            <a:off x="6054767" y="3944739"/>
            <a:ext cx="6137233" cy="1196428"/>
          </a:xfrm>
          <a:prstGeom prst="rect">
            <a:avLst/>
          </a:prstGeom>
        </p:spPr>
      </p:pic>
      <p:cxnSp>
        <p:nvCxnSpPr>
          <p:cNvPr id="19" name="Straight Arrow Connector 18">
            <a:extLst>
              <a:ext uri="{FF2B5EF4-FFF2-40B4-BE49-F238E27FC236}">
                <a16:creationId xmlns:a16="http://schemas.microsoft.com/office/drawing/2014/main" id="{1198AA46-89B9-BBAC-5679-44615B807C11}"/>
              </a:ext>
            </a:extLst>
          </p:cNvPr>
          <p:cNvCxnSpPr>
            <a:stCxn id="17" idx="1"/>
          </p:cNvCxnSpPr>
          <p:nvPr/>
        </p:nvCxnSpPr>
        <p:spPr>
          <a:xfrm flipH="1" flipV="1">
            <a:off x="5131837" y="3797559"/>
            <a:ext cx="922930" cy="745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41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1A11-8CA6-5482-BAE2-A115F809BEDD}"/>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81AC4A4F-88BF-BFB5-B4E0-7F9DA27335BF}"/>
              </a:ext>
            </a:extLst>
          </p:cNvPr>
          <p:cNvSpPr>
            <a:spLocks noGrp="1"/>
          </p:cNvSpPr>
          <p:nvPr>
            <p:ph type="body" sz="quarter" idx="13"/>
          </p:nvPr>
        </p:nvSpPr>
        <p:spPr/>
        <p:txBody>
          <a:bodyPr/>
          <a:lstStyle/>
          <a:p>
            <a:r>
              <a:rPr lang="en-US" dirty="0"/>
              <a:t>We serialize the graph which might make us lose the structural information despite the additions we did. </a:t>
            </a:r>
          </a:p>
          <a:p>
            <a:r>
              <a:rPr lang="en-US" dirty="0"/>
              <a:t>To combat the above we can try getting good representations using self supervised learning!</a:t>
            </a:r>
          </a:p>
          <a:p>
            <a:pPr marL="0" indent="0">
              <a:buNone/>
            </a:pPr>
            <a:endParaRPr lang="en-US" dirty="0"/>
          </a:p>
        </p:txBody>
      </p:sp>
      <p:sp>
        <p:nvSpPr>
          <p:cNvPr id="4" name="Slide Number Placeholder 3">
            <a:extLst>
              <a:ext uri="{FF2B5EF4-FFF2-40B4-BE49-F238E27FC236}">
                <a16:creationId xmlns:a16="http://schemas.microsoft.com/office/drawing/2014/main" id="{6D4C1B2B-D823-72D4-5B2D-E66388C5DE48}"/>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41988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50EB-2870-EADC-9CA9-BB8BB5DCCB8D}"/>
              </a:ext>
            </a:extLst>
          </p:cNvPr>
          <p:cNvSpPr>
            <a:spLocks noGrp="1"/>
          </p:cNvSpPr>
          <p:nvPr>
            <p:ph type="title"/>
          </p:nvPr>
        </p:nvSpPr>
        <p:spPr/>
        <p:txBody>
          <a:bodyPr/>
          <a:lstStyle/>
          <a:p>
            <a:r>
              <a:rPr lang="en-US" dirty="0"/>
              <a:t>“Graph contrastive learning with augmentation “</a:t>
            </a:r>
          </a:p>
        </p:txBody>
      </p:sp>
      <p:sp>
        <p:nvSpPr>
          <p:cNvPr id="3" name="Text Placeholder 2">
            <a:extLst>
              <a:ext uri="{FF2B5EF4-FFF2-40B4-BE49-F238E27FC236}">
                <a16:creationId xmlns:a16="http://schemas.microsoft.com/office/drawing/2014/main" id="{9C80309E-3ED6-25B5-F359-4C0E80B2C54E}"/>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A2D72D3-E2CC-DD23-6D1D-994C6FAC3EDC}"/>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6" name="Picture 5">
            <a:extLst>
              <a:ext uri="{FF2B5EF4-FFF2-40B4-BE49-F238E27FC236}">
                <a16:creationId xmlns:a16="http://schemas.microsoft.com/office/drawing/2014/main" id="{C5B99E91-C3EC-E4A2-E141-8992E49B2503}"/>
              </a:ext>
            </a:extLst>
          </p:cNvPr>
          <p:cNvPicPr>
            <a:picLocks noChangeAspect="1"/>
          </p:cNvPicPr>
          <p:nvPr/>
        </p:nvPicPr>
        <p:blipFill>
          <a:blip r:embed="rId2"/>
          <a:stretch>
            <a:fillRect/>
          </a:stretch>
        </p:blipFill>
        <p:spPr>
          <a:xfrm>
            <a:off x="1174604" y="2080006"/>
            <a:ext cx="7734300" cy="3219450"/>
          </a:xfrm>
          <a:prstGeom prst="rect">
            <a:avLst/>
          </a:prstGeom>
        </p:spPr>
      </p:pic>
    </p:spTree>
    <p:extLst>
      <p:ext uri="{BB962C8B-B14F-4D97-AF65-F5344CB8AC3E}">
        <p14:creationId xmlns:p14="http://schemas.microsoft.com/office/powerpoint/2010/main" val="1048803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D38E-489F-33B5-5478-53B0986F5840}"/>
              </a:ext>
            </a:extLst>
          </p:cNvPr>
          <p:cNvSpPr>
            <a:spLocks noGrp="1"/>
          </p:cNvSpPr>
          <p:nvPr>
            <p:ph type="title"/>
          </p:nvPr>
        </p:nvSpPr>
        <p:spPr/>
        <p:txBody>
          <a:bodyPr/>
          <a:lstStyle/>
          <a:p>
            <a:r>
              <a:rPr lang="en-US" dirty="0"/>
              <a:t>But overall, GNNs have limitations</a:t>
            </a:r>
          </a:p>
        </p:txBody>
      </p:sp>
      <p:sp>
        <p:nvSpPr>
          <p:cNvPr id="3" name="Text Placeholder 2">
            <a:extLst>
              <a:ext uri="{FF2B5EF4-FFF2-40B4-BE49-F238E27FC236}">
                <a16:creationId xmlns:a16="http://schemas.microsoft.com/office/drawing/2014/main" id="{958AA28A-E1B0-6B79-4081-1814BDE254BD}"/>
              </a:ext>
            </a:extLst>
          </p:cNvPr>
          <p:cNvSpPr>
            <a:spLocks noGrp="1"/>
          </p:cNvSpPr>
          <p:nvPr>
            <p:ph type="body" sz="quarter" idx="13"/>
          </p:nvPr>
        </p:nvSpPr>
        <p:spPr/>
        <p:txBody>
          <a:bodyPr/>
          <a:lstStyle/>
          <a:p>
            <a:pPr marL="0" indent="0">
              <a:buNone/>
            </a:pPr>
            <a:r>
              <a:rPr lang="en-US" dirty="0"/>
              <a:t>1. Do not generalize to OOD</a:t>
            </a:r>
          </a:p>
          <a:p>
            <a:pPr marL="0" indent="0">
              <a:buNone/>
            </a:pPr>
            <a:r>
              <a:rPr lang="en-US" dirty="0"/>
              <a:t>2. Can’t scale past the size of graph learned</a:t>
            </a:r>
          </a:p>
          <a:p>
            <a:pPr marL="0" indent="0">
              <a:buNone/>
            </a:pPr>
            <a:r>
              <a:rPr lang="en-US" dirty="0"/>
              <a:t>3. For Graph Transformers, while more promising, O(n^2)</a:t>
            </a:r>
          </a:p>
          <a:p>
            <a:pPr marL="0" indent="0">
              <a:buNone/>
            </a:pPr>
            <a:r>
              <a:rPr lang="en-US" dirty="0"/>
              <a:t>-&gt; “Graph-Mamba: Towards Long-Range Graph Sequence Modeling with </a:t>
            </a:r>
            <a:r>
              <a:rPr lang="en-US" b="1" dirty="0"/>
              <a:t>Selective</a:t>
            </a:r>
            <a:r>
              <a:rPr lang="en-US" dirty="0"/>
              <a:t> State Spaces”?</a:t>
            </a:r>
          </a:p>
        </p:txBody>
      </p:sp>
      <p:sp>
        <p:nvSpPr>
          <p:cNvPr id="4" name="Slide Number Placeholder 3">
            <a:extLst>
              <a:ext uri="{FF2B5EF4-FFF2-40B4-BE49-F238E27FC236}">
                <a16:creationId xmlns:a16="http://schemas.microsoft.com/office/drawing/2014/main" id="{2707F1D7-433D-DAD2-3FB6-87E9EAC47664}"/>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6" name="Picture 5">
            <a:extLst>
              <a:ext uri="{FF2B5EF4-FFF2-40B4-BE49-F238E27FC236}">
                <a16:creationId xmlns:a16="http://schemas.microsoft.com/office/drawing/2014/main" id="{B32BED46-B697-FF39-D4D6-9A81892E55F2}"/>
              </a:ext>
            </a:extLst>
          </p:cNvPr>
          <p:cNvPicPr>
            <a:picLocks noChangeAspect="1"/>
          </p:cNvPicPr>
          <p:nvPr/>
        </p:nvPicPr>
        <p:blipFill>
          <a:blip r:embed="rId2"/>
          <a:stretch>
            <a:fillRect/>
          </a:stretch>
        </p:blipFill>
        <p:spPr>
          <a:xfrm>
            <a:off x="4962525" y="3731116"/>
            <a:ext cx="5409990" cy="3058087"/>
          </a:xfrm>
          <a:prstGeom prst="rect">
            <a:avLst/>
          </a:prstGeom>
        </p:spPr>
      </p:pic>
    </p:spTree>
    <p:extLst>
      <p:ext uri="{BB962C8B-B14F-4D97-AF65-F5344CB8AC3E}">
        <p14:creationId xmlns:p14="http://schemas.microsoft.com/office/powerpoint/2010/main" val="372167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4628-D888-1264-0AC3-5AB146CC5453}"/>
              </a:ext>
            </a:extLst>
          </p:cNvPr>
          <p:cNvSpPr>
            <a:spLocks noGrp="1"/>
          </p:cNvSpPr>
          <p:nvPr>
            <p:ph type="title"/>
          </p:nvPr>
        </p:nvSpPr>
        <p:spPr/>
        <p:txBody>
          <a:bodyPr/>
          <a:lstStyle/>
          <a:p>
            <a:r>
              <a:rPr lang="en-US" dirty="0"/>
              <a:t>But another solution</a:t>
            </a:r>
          </a:p>
        </p:txBody>
      </p:sp>
      <p:sp>
        <p:nvSpPr>
          <p:cNvPr id="3" name="Text Placeholder 2">
            <a:extLst>
              <a:ext uri="{FF2B5EF4-FFF2-40B4-BE49-F238E27FC236}">
                <a16:creationId xmlns:a16="http://schemas.microsoft.com/office/drawing/2014/main" id="{2E0A5ADE-5E40-9AA5-09E5-2B9A2E9F9E1B}"/>
              </a:ext>
            </a:extLst>
          </p:cNvPr>
          <p:cNvSpPr>
            <a:spLocks noGrp="1"/>
          </p:cNvSpPr>
          <p:nvPr>
            <p:ph type="body" sz="quarter" idx="13"/>
          </p:nvPr>
        </p:nvSpPr>
        <p:spPr/>
        <p:txBody>
          <a:bodyPr/>
          <a:lstStyle/>
          <a:p>
            <a:r>
              <a:rPr lang="en-US" dirty="0"/>
              <a:t>Can we plug LLMs into graphs to make them work with OOD data?</a:t>
            </a:r>
          </a:p>
        </p:txBody>
      </p:sp>
      <p:sp>
        <p:nvSpPr>
          <p:cNvPr id="4" name="Slide Number Placeholder 3">
            <a:extLst>
              <a:ext uri="{FF2B5EF4-FFF2-40B4-BE49-F238E27FC236}">
                <a16:creationId xmlns:a16="http://schemas.microsoft.com/office/drawing/2014/main" id="{C57A7EEA-EFD9-7808-7409-0878473B438D}"/>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94074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3AD49E-5A9B-F982-E91D-FB6B3430AA42}"/>
              </a:ext>
            </a:extLst>
          </p:cNvPr>
          <p:cNvPicPr>
            <a:picLocks noChangeAspect="1"/>
          </p:cNvPicPr>
          <p:nvPr/>
        </p:nvPicPr>
        <p:blipFill>
          <a:blip r:embed="rId2"/>
          <a:stretch>
            <a:fillRect/>
          </a:stretch>
        </p:blipFill>
        <p:spPr>
          <a:xfrm>
            <a:off x="3283568" y="68263"/>
            <a:ext cx="5624864" cy="6446837"/>
          </a:xfrm>
          <a:prstGeom prst="rect">
            <a:avLst/>
          </a:prstGeom>
          <a:noFill/>
        </p:spPr>
      </p:pic>
    </p:spTree>
    <p:extLst>
      <p:ext uri="{BB962C8B-B14F-4D97-AF65-F5344CB8AC3E}">
        <p14:creationId xmlns:p14="http://schemas.microsoft.com/office/powerpoint/2010/main" val="359081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“Exploring the Potential of Large Language Models (LLMs) in Learning on Graphs” </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28</a:t>
            </a:fld>
            <a:endParaRPr lang="en-US" dirty="0"/>
          </a:p>
        </p:txBody>
      </p:sp>
      <p:pic>
        <p:nvPicPr>
          <p:cNvPr id="6" name="Picture 5">
            <a:extLst>
              <a:ext uri="{FF2B5EF4-FFF2-40B4-BE49-F238E27FC236}">
                <a16:creationId xmlns:a16="http://schemas.microsoft.com/office/drawing/2014/main" id="{9AE93AC5-8AFD-F9C9-B7BE-0DBB9B3EB59A}"/>
              </a:ext>
            </a:extLst>
          </p:cNvPr>
          <p:cNvPicPr>
            <a:picLocks noChangeAspect="1"/>
          </p:cNvPicPr>
          <p:nvPr/>
        </p:nvPicPr>
        <p:blipFill>
          <a:blip r:embed="rId2"/>
          <a:stretch>
            <a:fillRect/>
          </a:stretch>
        </p:blipFill>
        <p:spPr>
          <a:xfrm>
            <a:off x="911352" y="2617528"/>
            <a:ext cx="8784741" cy="3493008"/>
          </a:xfrm>
          <a:prstGeom prst="rect">
            <a:avLst/>
          </a:prstGeom>
        </p:spPr>
      </p:pic>
      <p:sp>
        <p:nvSpPr>
          <p:cNvPr id="8" name="Text Placeholder 7">
            <a:extLst>
              <a:ext uri="{FF2B5EF4-FFF2-40B4-BE49-F238E27FC236}">
                <a16:creationId xmlns:a16="http://schemas.microsoft.com/office/drawing/2014/main" id="{0C3FC421-54C4-DC78-66FA-5723088B257A}"/>
              </a:ext>
            </a:extLst>
          </p:cNvPr>
          <p:cNvSpPr>
            <a:spLocks noGrp="1"/>
          </p:cNvSpPr>
          <p:nvPr>
            <p:ph type="body" sz="quarter" idx="13"/>
          </p:nvPr>
        </p:nvSpPr>
        <p:spPr/>
        <p:txBody>
          <a:bodyPr/>
          <a:lstStyle/>
          <a:p>
            <a:r>
              <a:rPr lang="en-US" dirty="0"/>
              <a:t>Just encode text features into GNN nodes!</a:t>
            </a:r>
          </a:p>
        </p:txBody>
      </p:sp>
    </p:spTree>
    <p:extLst>
      <p:ext uri="{BB962C8B-B14F-4D97-AF65-F5344CB8AC3E}">
        <p14:creationId xmlns:p14="http://schemas.microsoft.com/office/powerpoint/2010/main" val="2099008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117F-C96E-4B50-B384-C6BEEF1146F7}"/>
              </a:ext>
            </a:extLst>
          </p:cNvPr>
          <p:cNvSpPr>
            <a:spLocks noGrp="1"/>
          </p:cNvSpPr>
          <p:nvPr>
            <p:ph type="title"/>
          </p:nvPr>
        </p:nvSpPr>
        <p:spPr/>
        <p:txBody>
          <a:bodyPr/>
          <a:lstStyle/>
          <a:p>
            <a:r>
              <a:rPr lang="en-US" dirty="0"/>
              <a:t>“Empower Text-Attributed Graphs Learning with Large Language Models (LLMs)” – Have </a:t>
            </a:r>
            <a:r>
              <a:rPr lang="en-US" dirty="0" err="1"/>
              <a:t>llm</a:t>
            </a:r>
            <a:r>
              <a:rPr lang="en-US" dirty="0"/>
              <a:t> Refine Graph!</a:t>
            </a:r>
          </a:p>
        </p:txBody>
      </p:sp>
      <p:sp>
        <p:nvSpPr>
          <p:cNvPr id="3" name="Text Placeholder 2">
            <a:extLst>
              <a:ext uri="{FF2B5EF4-FFF2-40B4-BE49-F238E27FC236}">
                <a16:creationId xmlns:a16="http://schemas.microsoft.com/office/drawing/2014/main" id="{61DF50EF-E4F1-24CA-6B53-1FE605B9C9A0}"/>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D329EA85-49AD-8D08-314A-646FFAC4FB47}"/>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6" name="Picture 5">
            <a:extLst>
              <a:ext uri="{FF2B5EF4-FFF2-40B4-BE49-F238E27FC236}">
                <a16:creationId xmlns:a16="http://schemas.microsoft.com/office/drawing/2014/main" id="{D5F16423-98F5-963D-A276-A5CC5590C3A4}"/>
              </a:ext>
            </a:extLst>
          </p:cNvPr>
          <p:cNvPicPr>
            <a:picLocks noChangeAspect="1"/>
          </p:cNvPicPr>
          <p:nvPr/>
        </p:nvPicPr>
        <p:blipFill>
          <a:blip r:embed="rId2"/>
          <a:stretch>
            <a:fillRect/>
          </a:stretch>
        </p:blipFill>
        <p:spPr>
          <a:xfrm>
            <a:off x="1799359" y="1634811"/>
            <a:ext cx="8297380" cy="4976936"/>
          </a:xfrm>
          <a:prstGeom prst="rect">
            <a:avLst/>
          </a:prstGeom>
        </p:spPr>
      </p:pic>
    </p:spTree>
    <p:extLst>
      <p:ext uri="{BB962C8B-B14F-4D97-AF65-F5344CB8AC3E}">
        <p14:creationId xmlns:p14="http://schemas.microsoft.com/office/powerpoint/2010/main" val="35834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Basic introduction to Graph ML</a:t>
            </a:r>
          </a:p>
          <a:p>
            <a:r>
              <a:rPr lang="en-US" dirty="0"/>
              <a:t>LLM as Encoder</a:t>
            </a:r>
          </a:p>
          <a:p>
            <a:r>
              <a:rPr lang="en-US" dirty="0"/>
              <a:t>LLM as Predictor</a:t>
            </a:r>
          </a:p>
          <a:p>
            <a:r>
              <a:rPr lang="en-US" dirty="0"/>
              <a:t>LLM as Aligner</a:t>
            </a:r>
          </a:p>
          <a:p>
            <a:r>
              <a:rPr lang="en-US" dirty="0"/>
              <a:t>KGs with LLMs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pic>
        <p:nvPicPr>
          <p:cNvPr id="5" name="Picture 4">
            <a:extLst>
              <a:ext uri="{FF2B5EF4-FFF2-40B4-BE49-F238E27FC236}">
                <a16:creationId xmlns:a16="http://schemas.microsoft.com/office/drawing/2014/main" id="{88FD61DD-90BF-BF39-D0C3-5A4076F24485}"/>
              </a:ext>
            </a:extLst>
          </p:cNvPr>
          <p:cNvPicPr>
            <a:picLocks noChangeAspect="1"/>
          </p:cNvPicPr>
          <p:nvPr/>
        </p:nvPicPr>
        <p:blipFill>
          <a:blip r:embed="rId2"/>
          <a:stretch>
            <a:fillRect/>
          </a:stretch>
        </p:blipFill>
        <p:spPr>
          <a:xfrm>
            <a:off x="6825413" y="735774"/>
            <a:ext cx="4668877" cy="4829873"/>
          </a:xfrm>
          <a:prstGeom prst="rect">
            <a:avLst/>
          </a:prstGeom>
        </p:spPr>
      </p:pic>
    </p:spTree>
    <p:extLst>
      <p:ext uri="{BB962C8B-B14F-4D97-AF65-F5344CB8AC3E}">
        <p14:creationId xmlns:p14="http://schemas.microsoft.com/office/powerpoint/2010/main" val="582749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117F-C96E-4B50-B384-C6BEEF1146F7}"/>
              </a:ext>
            </a:extLst>
          </p:cNvPr>
          <p:cNvSpPr>
            <a:spLocks noGrp="1"/>
          </p:cNvSpPr>
          <p:nvPr>
            <p:ph type="title"/>
          </p:nvPr>
        </p:nvSpPr>
        <p:spPr/>
        <p:txBody>
          <a:bodyPr>
            <a:normAutofit fontScale="90000"/>
          </a:bodyPr>
          <a:lstStyle/>
          <a:p>
            <a:r>
              <a:rPr lang="en-US" dirty="0"/>
              <a:t>“One for All: Towards Training One Graph Model for All Classification Tasks”-Make GNN work with multiple Graph Tasks</a:t>
            </a:r>
          </a:p>
        </p:txBody>
      </p:sp>
      <p:sp>
        <p:nvSpPr>
          <p:cNvPr id="3" name="Text Placeholder 2">
            <a:extLst>
              <a:ext uri="{FF2B5EF4-FFF2-40B4-BE49-F238E27FC236}">
                <a16:creationId xmlns:a16="http://schemas.microsoft.com/office/drawing/2014/main" id="{61DF50EF-E4F1-24CA-6B53-1FE605B9C9A0}"/>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D329EA85-49AD-8D08-314A-646FFAC4FB47}"/>
              </a:ext>
            </a:extLst>
          </p:cNvPr>
          <p:cNvSpPr>
            <a:spLocks noGrp="1"/>
          </p:cNvSpPr>
          <p:nvPr>
            <p:ph type="sldNum" sz="quarter" idx="12"/>
          </p:nvPr>
        </p:nvSpPr>
        <p:spPr/>
        <p:txBody>
          <a:bodyPr/>
          <a:lstStyle/>
          <a:p>
            <a:fld id="{B5CEABB6-07DC-46E8-9B57-56EC44A396E5}" type="slidenum">
              <a:rPr lang="en-US" smtClean="0"/>
              <a:pPr/>
              <a:t>30</a:t>
            </a:fld>
            <a:endParaRPr lang="en-US" dirty="0"/>
          </a:p>
        </p:txBody>
      </p:sp>
      <p:pic>
        <p:nvPicPr>
          <p:cNvPr id="7" name="Picture 6">
            <a:extLst>
              <a:ext uri="{FF2B5EF4-FFF2-40B4-BE49-F238E27FC236}">
                <a16:creationId xmlns:a16="http://schemas.microsoft.com/office/drawing/2014/main" id="{0670519A-0621-593D-7E2B-D2C45130F686}"/>
              </a:ext>
            </a:extLst>
          </p:cNvPr>
          <p:cNvPicPr>
            <a:picLocks noChangeAspect="1"/>
          </p:cNvPicPr>
          <p:nvPr/>
        </p:nvPicPr>
        <p:blipFill>
          <a:blip r:embed="rId2"/>
          <a:stretch>
            <a:fillRect/>
          </a:stretch>
        </p:blipFill>
        <p:spPr>
          <a:xfrm>
            <a:off x="0" y="1582016"/>
            <a:ext cx="12192000" cy="5029731"/>
          </a:xfrm>
          <a:prstGeom prst="rect">
            <a:avLst/>
          </a:prstGeom>
        </p:spPr>
      </p:pic>
    </p:spTree>
    <p:extLst>
      <p:ext uri="{BB962C8B-B14F-4D97-AF65-F5344CB8AC3E}">
        <p14:creationId xmlns:p14="http://schemas.microsoft.com/office/powerpoint/2010/main" val="2853925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43B8-4082-485A-6726-7DC924F2E2EC}"/>
              </a:ext>
            </a:extLst>
          </p:cNvPr>
          <p:cNvSpPr>
            <a:spLocks noGrp="1"/>
          </p:cNvSpPr>
          <p:nvPr>
            <p:ph type="title"/>
          </p:nvPr>
        </p:nvSpPr>
        <p:spPr/>
        <p:txBody>
          <a:bodyPr/>
          <a:lstStyle/>
          <a:p>
            <a:r>
              <a:rPr lang="en-US" dirty="0"/>
              <a:t>Limitation</a:t>
            </a:r>
          </a:p>
        </p:txBody>
      </p:sp>
      <p:sp>
        <p:nvSpPr>
          <p:cNvPr id="3" name="Text Placeholder 2">
            <a:extLst>
              <a:ext uri="{FF2B5EF4-FFF2-40B4-BE49-F238E27FC236}">
                <a16:creationId xmlns:a16="http://schemas.microsoft.com/office/drawing/2014/main" id="{BA5AF99C-D2F2-1092-751C-E8CD5595585E}"/>
              </a:ext>
            </a:extLst>
          </p:cNvPr>
          <p:cNvSpPr>
            <a:spLocks noGrp="1"/>
          </p:cNvSpPr>
          <p:nvPr>
            <p:ph type="body" sz="quarter" idx="13"/>
          </p:nvPr>
        </p:nvSpPr>
        <p:spPr/>
        <p:txBody>
          <a:bodyPr/>
          <a:lstStyle/>
          <a:p>
            <a:r>
              <a:rPr lang="en-US" dirty="0"/>
              <a:t>Need labeled data to train the GNN on</a:t>
            </a:r>
          </a:p>
          <a:p>
            <a:r>
              <a:rPr lang="en-US" dirty="0"/>
              <a:t>Can we have the LLM solve the task itself?</a:t>
            </a:r>
          </a:p>
        </p:txBody>
      </p:sp>
      <p:sp>
        <p:nvSpPr>
          <p:cNvPr id="4" name="Slide Number Placeholder 3">
            <a:extLst>
              <a:ext uri="{FF2B5EF4-FFF2-40B4-BE49-F238E27FC236}">
                <a16:creationId xmlns:a16="http://schemas.microsoft.com/office/drawing/2014/main" id="{66E708CF-515F-93BE-001B-F920333050F7}"/>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297850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8A5AF3-E39E-1D7A-E4F5-244FFDC2482C}"/>
              </a:ext>
            </a:extLst>
          </p:cNvPr>
          <p:cNvPicPr>
            <a:picLocks noChangeAspect="1"/>
          </p:cNvPicPr>
          <p:nvPr/>
        </p:nvPicPr>
        <p:blipFill>
          <a:blip r:embed="rId2"/>
          <a:stretch>
            <a:fillRect/>
          </a:stretch>
        </p:blipFill>
        <p:spPr>
          <a:xfrm>
            <a:off x="365478" y="68263"/>
            <a:ext cx="11461044" cy="6446837"/>
          </a:xfrm>
          <a:prstGeom prst="rect">
            <a:avLst/>
          </a:prstGeom>
          <a:noFill/>
        </p:spPr>
      </p:pic>
    </p:spTree>
    <p:extLst>
      <p:ext uri="{BB962C8B-B14F-4D97-AF65-F5344CB8AC3E}">
        <p14:creationId xmlns:p14="http://schemas.microsoft.com/office/powerpoint/2010/main" val="1515678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B370-DF09-30B9-57C9-F2B96F82726A}"/>
              </a:ext>
            </a:extLst>
          </p:cNvPr>
          <p:cNvSpPr>
            <a:spLocks noGrp="1"/>
          </p:cNvSpPr>
          <p:nvPr>
            <p:ph type="title"/>
          </p:nvPr>
        </p:nvSpPr>
        <p:spPr>
          <a:xfrm>
            <a:off x="893064" y="72518"/>
            <a:ext cx="10405174" cy="1326514"/>
          </a:xfrm>
        </p:spPr>
        <p:txBody>
          <a:bodyPr anchor="b">
            <a:normAutofit/>
          </a:bodyPr>
          <a:lstStyle/>
          <a:p>
            <a:r>
              <a:rPr lang="en-US" dirty="0"/>
              <a:t>“Can Language Models Solve Graph Problems in Natural Language?” </a:t>
            </a:r>
          </a:p>
        </p:txBody>
      </p:sp>
      <p:pic>
        <p:nvPicPr>
          <p:cNvPr id="6" name="Picture 5">
            <a:extLst>
              <a:ext uri="{FF2B5EF4-FFF2-40B4-BE49-F238E27FC236}">
                <a16:creationId xmlns:a16="http://schemas.microsoft.com/office/drawing/2014/main" id="{2A3F26E7-3993-082B-2CE3-885013FB6F35}"/>
              </a:ext>
            </a:extLst>
          </p:cNvPr>
          <p:cNvPicPr>
            <a:picLocks noChangeAspect="1"/>
          </p:cNvPicPr>
          <p:nvPr/>
        </p:nvPicPr>
        <p:blipFill>
          <a:blip r:embed="rId2"/>
          <a:stretch>
            <a:fillRect/>
          </a:stretch>
        </p:blipFill>
        <p:spPr>
          <a:xfrm>
            <a:off x="1800239" y="2043429"/>
            <a:ext cx="8627400" cy="3925467"/>
          </a:xfrm>
          <a:prstGeom prst="rect">
            <a:avLst/>
          </a:prstGeom>
          <a:noFill/>
        </p:spPr>
      </p:pic>
      <p:sp>
        <p:nvSpPr>
          <p:cNvPr id="4" name="Slide Number Placeholder 3">
            <a:extLst>
              <a:ext uri="{FF2B5EF4-FFF2-40B4-BE49-F238E27FC236}">
                <a16:creationId xmlns:a16="http://schemas.microsoft.com/office/drawing/2014/main" id="{0F08AA07-FB23-EEB0-2884-88F6E96E8510}"/>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33</a:t>
            </a:fld>
            <a:endParaRPr lang="en-US"/>
          </a:p>
        </p:txBody>
      </p:sp>
    </p:spTree>
    <p:extLst>
      <p:ext uri="{BB962C8B-B14F-4D97-AF65-F5344CB8AC3E}">
        <p14:creationId xmlns:p14="http://schemas.microsoft.com/office/powerpoint/2010/main" val="50895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9F02-BEA8-30D4-88B4-32E9051C8154}"/>
              </a:ext>
            </a:extLst>
          </p:cNvPr>
          <p:cNvSpPr>
            <a:spLocks noGrp="1"/>
          </p:cNvSpPr>
          <p:nvPr>
            <p:ph type="title"/>
          </p:nvPr>
        </p:nvSpPr>
        <p:spPr/>
        <p:txBody>
          <a:bodyPr/>
          <a:lstStyle/>
          <a:p>
            <a:r>
              <a:rPr lang="en-US" dirty="0"/>
              <a:t>“GPT4Graph: Can Large Language Models Understand Graph Structured Data? An Empirical Evaluation and Benchmarking”</a:t>
            </a:r>
          </a:p>
        </p:txBody>
      </p:sp>
      <p:pic>
        <p:nvPicPr>
          <p:cNvPr id="6" name="Content Placeholder 5">
            <a:extLst>
              <a:ext uri="{FF2B5EF4-FFF2-40B4-BE49-F238E27FC236}">
                <a16:creationId xmlns:a16="http://schemas.microsoft.com/office/drawing/2014/main" id="{EFD9B020-069A-0FB1-50F3-13FDF70CF5FD}"/>
              </a:ext>
            </a:extLst>
          </p:cNvPr>
          <p:cNvPicPr>
            <a:picLocks noGrp="1" noChangeAspect="1"/>
          </p:cNvPicPr>
          <p:nvPr>
            <p:ph sz="quarter" idx="14"/>
          </p:nvPr>
        </p:nvPicPr>
        <p:blipFill>
          <a:blip r:embed="rId2"/>
          <a:stretch>
            <a:fillRect/>
          </a:stretch>
        </p:blipFill>
        <p:spPr>
          <a:xfrm>
            <a:off x="911225" y="2527599"/>
            <a:ext cx="10406063" cy="2956914"/>
          </a:xfrm>
        </p:spPr>
      </p:pic>
      <p:sp>
        <p:nvSpPr>
          <p:cNvPr id="4" name="Slide Number Placeholder 3">
            <a:extLst>
              <a:ext uri="{FF2B5EF4-FFF2-40B4-BE49-F238E27FC236}">
                <a16:creationId xmlns:a16="http://schemas.microsoft.com/office/drawing/2014/main" id="{80E5B48B-F615-1EC9-F364-FB4327D72A2D}"/>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751590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4878-CC97-9E82-6078-7766C8C7D429}"/>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1719078E-E117-6318-F7CD-8BF1A64FC7EE}"/>
              </a:ext>
            </a:extLst>
          </p:cNvPr>
          <p:cNvSpPr>
            <a:spLocks noGrp="1"/>
          </p:cNvSpPr>
          <p:nvPr>
            <p:ph type="body" sz="quarter" idx="13"/>
          </p:nvPr>
        </p:nvSpPr>
        <p:spPr/>
        <p:txBody>
          <a:bodyPr/>
          <a:lstStyle/>
          <a:p>
            <a:r>
              <a:rPr lang="en-US" dirty="0"/>
              <a:t>Major strategy seems to input data, make LLM understand the graph, and then ask the question</a:t>
            </a:r>
          </a:p>
          <a:p>
            <a:r>
              <a:rPr lang="en-US" dirty="0"/>
              <a:t>Limitation: it’s not scalable to large graphs!</a:t>
            </a:r>
          </a:p>
        </p:txBody>
      </p:sp>
      <p:sp>
        <p:nvSpPr>
          <p:cNvPr id="4" name="Slide Number Placeholder 3">
            <a:extLst>
              <a:ext uri="{FF2B5EF4-FFF2-40B4-BE49-F238E27FC236}">
                <a16:creationId xmlns:a16="http://schemas.microsoft.com/office/drawing/2014/main" id="{C379060B-2CBF-F786-0F05-8FC99BEC30B6}"/>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4163164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EC89A-1EA3-BC83-532D-741131D29008}"/>
              </a:ext>
            </a:extLst>
          </p:cNvPr>
          <p:cNvPicPr>
            <a:picLocks noChangeAspect="1"/>
          </p:cNvPicPr>
          <p:nvPr/>
        </p:nvPicPr>
        <p:blipFill>
          <a:blip r:embed="rId2"/>
          <a:stretch>
            <a:fillRect/>
          </a:stretch>
        </p:blipFill>
        <p:spPr>
          <a:xfrm>
            <a:off x="3364153" y="68263"/>
            <a:ext cx="5463694" cy="6446837"/>
          </a:xfrm>
          <a:prstGeom prst="rect">
            <a:avLst/>
          </a:prstGeom>
          <a:noFill/>
        </p:spPr>
      </p:pic>
    </p:spTree>
    <p:extLst>
      <p:ext uri="{BB962C8B-B14F-4D97-AF65-F5344CB8AC3E}">
        <p14:creationId xmlns:p14="http://schemas.microsoft.com/office/powerpoint/2010/main" val="1460111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B396-E72E-8B14-728D-2AB6D2B3E692}"/>
              </a:ext>
            </a:extLst>
          </p:cNvPr>
          <p:cNvSpPr>
            <a:spLocks noGrp="1"/>
          </p:cNvSpPr>
          <p:nvPr>
            <p:ph type="title"/>
          </p:nvPr>
        </p:nvSpPr>
        <p:spPr/>
        <p:txBody>
          <a:bodyPr>
            <a:normAutofit fontScale="90000"/>
          </a:bodyPr>
          <a:lstStyle/>
          <a:p>
            <a:r>
              <a:rPr lang="en-US" dirty="0"/>
              <a:t>“Gimlet: A unified graph-text model for instruction-based molecule zero-shot learning” – Same Positional encoding!</a:t>
            </a:r>
          </a:p>
        </p:txBody>
      </p:sp>
      <p:sp>
        <p:nvSpPr>
          <p:cNvPr id="3" name="Text Placeholder 2">
            <a:extLst>
              <a:ext uri="{FF2B5EF4-FFF2-40B4-BE49-F238E27FC236}">
                <a16:creationId xmlns:a16="http://schemas.microsoft.com/office/drawing/2014/main" id="{C74E506F-84F9-D3F7-0726-76032ABC8F61}"/>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6E025EFD-74E5-397E-466C-9842E6600364}"/>
              </a:ext>
            </a:extLst>
          </p:cNvPr>
          <p:cNvSpPr>
            <a:spLocks noGrp="1"/>
          </p:cNvSpPr>
          <p:nvPr>
            <p:ph type="sldNum" sz="quarter" idx="12"/>
          </p:nvPr>
        </p:nvSpPr>
        <p:spPr/>
        <p:txBody>
          <a:bodyPr/>
          <a:lstStyle/>
          <a:p>
            <a:fld id="{B5CEABB6-07DC-46E8-9B57-56EC44A396E5}" type="slidenum">
              <a:rPr lang="en-US" smtClean="0"/>
              <a:pPr/>
              <a:t>37</a:t>
            </a:fld>
            <a:endParaRPr lang="en-US" dirty="0"/>
          </a:p>
        </p:txBody>
      </p:sp>
      <p:pic>
        <p:nvPicPr>
          <p:cNvPr id="6" name="Picture 5">
            <a:extLst>
              <a:ext uri="{FF2B5EF4-FFF2-40B4-BE49-F238E27FC236}">
                <a16:creationId xmlns:a16="http://schemas.microsoft.com/office/drawing/2014/main" id="{1E39B2B8-69E8-8894-335D-FFEC9F435B48}"/>
              </a:ext>
            </a:extLst>
          </p:cNvPr>
          <p:cNvPicPr>
            <a:picLocks noChangeAspect="1"/>
          </p:cNvPicPr>
          <p:nvPr/>
        </p:nvPicPr>
        <p:blipFill>
          <a:blip r:embed="rId2"/>
          <a:stretch>
            <a:fillRect/>
          </a:stretch>
        </p:blipFill>
        <p:spPr>
          <a:xfrm>
            <a:off x="223202" y="1292352"/>
            <a:ext cx="10810875" cy="5334000"/>
          </a:xfrm>
          <a:prstGeom prst="rect">
            <a:avLst/>
          </a:prstGeom>
        </p:spPr>
      </p:pic>
    </p:spTree>
    <p:extLst>
      <p:ext uri="{BB962C8B-B14F-4D97-AF65-F5344CB8AC3E}">
        <p14:creationId xmlns:p14="http://schemas.microsoft.com/office/powerpoint/2010/main" val="44361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A1D8-CAD5-A988-1302-7C94547AE438}"/>
              </a:ext>
            </a:extLst>
          </p:cNvPr>
          <p:cNvSpPr>
            <a:spLocks noGrp="1"/>
          </p:cNvSpPr>
          <p:nvPr>
            <p:ph type="title"/>
          </p:nvPr>
        </p:nvSpPr>
        <p:spPr/>
        <p:txBody>
          <a:bodyPr/>
          <a:lstStyle/>
          <a:p>
            <a:r>
              <a:rPr lang="en-US" dirty="0"/>
              <a:t>In the Image world: BLIP 2!</a:t>
            </a:r>
          </a:p>
        </p:txBody>
      </p:sp>
      <p:sp>
        <p:nvSpPr>
          <p:cNvPr id="3" name="Text Placeholder 2">
            <a:extLst>
              <a:ext uri="{FF2B5EF4-FFF2-40B4-BE49-F238E27FC236}">
                <a16:creationId xmlns:a16="http://schemas.microsoft.com/office/drawing/2014/main" id="{FB808FE8-70A8-8D22-EF33-A4060FABF2F3}"/>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7022A2CC-8C30-17AF-2A21-866AB3A99DEA}"/>
              </a:ext>
            </a:extLst>
          </p:cNvPr>
          <p:cNvSpPr>
            <a:spLocks noGrp="1"/>
          </p:cNvSpPr>
          <p:nvPr>
            <p:ph type="sldNum" sz="quarter" idx="12"/>
          </p:nvPr>
        </p:nvSpPr>
        <p:spPr/>
        <p:txBody>
          <a:bodyPr/>
          <a:lstStyle/>
          <a:p>
            <a:fld id="{B5CEABB6-07DC-46E8-9B57-56EC44A396E5}" type="slidenum">
              <a:rPr lang="en-US" smtClean="0"/>
              <a:pPr/>
              <a:t>38</a:t>
            </a:fld>
            <a:endParaRPr lang="en-US" dirty="0"/>
          </a:p>
        </p:txBody>
      </p:sp>
      <p:pic>
        <p:nvPicPr>
          <p:cNvPr id="6" name="Picture 5">
            <a:extLst>
              <a:ext uri="{FF2B5EF4-FFF2-40B4-BE49-F238E27FC236}">
                <a16:creationId xmlns:a16="http://schemas.microsoft.com/office/drawing/2014/main" id="{AD56DB75-3AE8-6000-CB7C-0CA320B6D7A4}"/>
              </a:ext>
            </a:extLst>
          </p:cNvPr>
          <p:cNvPicPr>
            <a:picLocks noChangeAspect="1"/>
          </p:cNvPicPr>
          <p:nvPr/>
        </p:nvPicPr>
        <p:blipFill>
          <a:blip r:embed="rId2"/>
          <a:stretch>
            <a:fillRect/>
          </a:stretch>
        </p:blipFill>
        <p:spPr>
          <a:xfrm>
            <a:off x="64797" y="1798320"/>
            <a:ext cx="11874517" cy="3210560"/>
          </a:xfrm>
          <a:prstGeom prst="rect">
            <a:avLst/>
          </a:prstGeom>
        </p:spPr>
      </p:pic>
      <p:cxnSp>
        <p:nvCxnSpPr>
          <p:cNvPr id="8" name="Straight Arrow Connector 7">
            <a:extLst>
              <a:ext uri="{FF2B5EF4-FFF2-40B4-BE49-F238E27FC236}">
                <a16:creationId xmlns:a16="http://schemas.microsoft.com/office/drawing/2014/main" id="{BA3D974E-5FC9-00FE-A2F2-B1E0AB7382F0}"/>
              </a:ext>
            </a:extLst>
          </p:cNvPr>
          <p:cNvCxnSpPr/>
          <p:nvPr/>
        </p:nvCxnSpPr>
        <p:spPr>
          <a:xfrm flipV="1">
            <a:off x="1940560" y="3881120"/>
            <a:ext cx="314960" cy="155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9EAA39-52D5-B637-6BE5-87AE6DAD639A}"/>
              </a:ext>
            </a:extLst>
          </p:cNvPr>
          <p:cNvSpPr txBox="1"/>
          <p:nvPr/>
        </p:nvSpPr>
        <p:spPr>
          <a:xfrm>
            <a:off x="1219200" y="5839968"/>
            <a:ext cx="8905002" cy="646331"/>
          </a:xfrm>
          <a:prstGeom prst="rect">
            <a:avLst/>
          </a:prstGeom>
          <a:noFill/>
        </p:spPr>
        <p:txBody>
          <a:bodyPr wrap="none" rtlCol="0">
            <a:spAutoFit/>
          </a:bodyPr>
          <a:lstStyle/>
          <a:p>
            <a:r>
              <a:rPr lang="en-US" dirty="0"/>
              <a:t>Information is added via crossed attention and then encoded into the learned query</a:t>
            </a:r>
          </a:p>
          <a:p>
            <a:r>
              <a:rPr lang="en-US" dirty="0"/>
              <a:t>Bottlenecks!</a:t>
            </a:r>
          </a:p>
        </p:txBody>
      </p:sp>
    </p:spTree>
    <p:extLst>
      <p:ext uri="{BB962C8B-B14F-4D97-AF65-F5344CB8AC3E}">
        <p14:creationId xmlns:p14="http://schemas.microsoft.com/office/powerpoint/2010/main" val="3206018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ACF7-C498-157D-749C-19811E826C65}"/>
              </a:ext>
            </a:extLst>
          </p:cNvPr>
          <p:cNvSpPr>
            <a:spLocks noGrp="1"/>
          </p:cNvSpPr>
          <p:nvPr>
            <p:ph type="title"/>
          </p:nvPr>
        </p:nvSpPr>
        <p:spPr/>
        <p:txBody>
          <a:bodyPr>
            <a:normAutofit fontScale="90000"/>
          </a:bodyPr>
          <a:lstStyle/>
          <a:p>
            <a:r>
              <a:rPr lang="en-US" dirty="0"/>
              <a:t>Inspired by this:  “GIT-Mol: A Multi-modal Large Language Model for Molecular Science with Graph, Image, and Text”</a:t>
            </a:r>
          </a:p>
        </p:txBody>
      </p:sp>
      <p:sp>
        <p:nvSpPr>
          <p:cNvPr id="3" name="Text Placeholder 2">
            <a:extLst>
              <a:ext uri="{FF2B5EF4-FFF2-40B4-BE49-F238E27FC236}">
                <a16:creationId xmlns:a16="http://schemas.microsoft.com/office/drawing/2014/main" id="{EA4F936C-9C8E-016F-02EE-8FBE0697D590}"/>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56EA9A5F-4FD6-D317-E92C-89791496E64C}"/>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80031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nchor="b">
            <a:normAutofit/>
          </a:bodyPr>
          <a:lstStyle/>
          <a:p>
            <a:r>
              <a:rPr lang="en-US" dirty="0"/>
              <a:t>Introduction to</a:t>
            </a:r>
          </a:p>
        </p:txBody>
      </p:sp>
      <p:pic>
        <p:nvPicPr>
          <p:cNvPr id="4" name="Picture 3" descr="A black and white sign with text&#10;&#10;Description automatically generated with medium confidence">
            <a:extLst>
              <a:ext uri="{FF2B5EF4-FFF2-40B4-BE49-F238E27FC236}">
                <a16:creationId xmlns:a16="http://schemas.microsoft.com/office/drawing/2014/main" id="{25DB6A7A-60EC-A040-5EA3-D82405E14B0F}"/>
              </a:ext>
            </a:extLst>
          </p:cNvPr>
          <p:cNvPicPr>
            <a:picLocks noChangeAspect="1"/>
          </p:cNvPicPr>
          <p:nvPr/>
        </p:nvPicPr>
        <p:blipFill>
          <a:blip r:embed="rId2"/>
          <a:stretch>
            <a:fillRect/>
          </a:stretch>
        </p:blipFill>
        <p:spPr>
          <a:xfrm>
            <a:off x="6635369" y="1182275"/>
            <a:ext cx="5073523" cy="5073523"/>
          </a:xfrm>
          <a:prstGeom prst="rect">
            <a:avLst/>
          </a:prstGeom>
          <a:noFill/>
        </p:spPr>
      </p:pic>
    </p:spTree>
    <p:extLst>
      <p:ext uri="{BB962C8B-B14F-4D97-AF65-F5344CB8AC3E}">
        <p14:creationId xmlns:p14="http://schemas.microsoft.com/office/powerpoint/2010/main" val="3786907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062D-B82C-761E-A028-3FB00DF6A0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2121733-5DE3-898A-D895-3B896E80322B}"/>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CA4AB04B-E736-FBBD-58DE-82930E80CD12}"/>
              </a:ext>
            </a:extLst>
          </p:cNvPr>
          <p:cNvSpPr>
            <a:spLocks noGrp="1"/>
          </p:cNvSpPr>
          <p:nvPr>
            <p:ph type="sldNum" sz="quarter" idx="12"/>
          </p:nvPr>
        </p:nvSpPr>
        <p:spPr/>
        <p:txBody>
          <a:bodyPr/>
          <a:lstStyle/>
          <a:p>
            <a:fld id="{B5CEABB6-07DC-46E8-9B57-56EC44A396E5}" type="slidenum">
              <a:rPr lang="en-US" smtClean="0"/>
              <a:pPr/>
              <a:t>40</a:t>
            </a:fld>
            <a:endParaRPr lang="en-US" dirty="0"/>
          </a:p>
        </p:txBody>
      </p:sp>
      <p:pic>
        <p:nvPicPr>
          <p:cNvPr id="6" name="Picture 5">
            <a:extLst>
              <a:ext uri="{FF2B5EF4-FFF2-40B4-BE49-F238E27FC236}">
                <a16:creationId xmlns:a16="http://schemas.microsoft.com/office/drawing/2014/main" id="{88A27DA4-237D-7336-CBCD-0A79340CDBB9}"/>
              </a:ext>
            </a:extLst>
          </p:cNvPr>
          <p:cNvPicPr>
            <a:picLocks noChangeAspect="1"/>
          </p:cNvPicPr>
          <p:nvPr/>
        </p:nvPicPr>
        <p:blipFill>
          <a:blip r:embed="rId2"/>
          <a:stretch>
            <a:fillRect/>
          </a:stretch>
        </p:blipFill>
        <p:spPr>
          <a:xfrm>
            <a:off x="1760980" y="0"/>
            <a:ext cx="7835616" cy="6785482"/>
          </a:xfrm>
          <a:prstGeom prst="rect">
            <a:avLst/>
          </a:prstGeom>
        </p:spPr>
      </p:pic>
    </p:spTree>
    <p:extLst>
      <p:ext uri="{BB962C8B-B14F-4D97-AF65-F5344CB8AC3E}">
        <p14:creationId xmlns:p14="http://schemas.microsoft.com/office/powerpoint/2010/main" val="1139481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108C-763A-A272-E396-D25A0CA5FA0B}"/>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57FF375C-3B4C-BA02-C1A9-196823D4FD41}"/>
              </a:ext>
            </a:extLst>
          </p:cNvPr>
          <p:cNvSpPr>
            <a:spLocks noGrp="1"/>
          </p:cNvSpPr>
          <p:nvPr>
            <p:ph type="body" sz="quarter" idx="13"/>
          </p:nvPr>
        </p:nvSpPr>
        <p:spPr/>
        <p:txBody>
          <a:bodyPr/>
          <a:lstStyle/>
          <a:p>
            <a:pPr marL="0" indent="0">
              <a:buNone/>
            </a:pPr>
            <a:r>
              <a:rPr lang="en-US" dirty="0"/>
              <a:t>This is bottlenecked by GNN limitation: This approach suffers if adjacent nodes lack similarity, which is one of the assumptions of GNNs. Also maybe for OOD issue</a:t>
            </a:r>
          </a:p>
        </p:txBody>
      </p:sp>
      <p:sp>
        <p:nvSpPr>
          <p:cNvPr id="4" name="Slide Number Placeholder 3">
            <a:extLst>
              <a:ext uri="{FF2B5EF4-FFF2-40B4-BE49-F238E27FC236}">
                <a16:creationId xmlns:a16="http://schemas.microsoft.com/office/drawing/2014/main" id="{18E2C8D1-C8FA-BB15-899E-96C0088B117A}"/>
              </a:ext>
            </a:extLst>
          </p:cNvPr>
          <p:cNvSpPr>
            <a:spLocks noGrp="1"/>
          </p:cNvSpPr>
          <p:nvPr>
            <p:ph type="sldNum" sz="quarter" idx="12"/>
          </p:nvPr>
        </p:nvSpPr>
        <p:spPr/>
        <p:txBody>
          <a:bodyPr/>
          <a:lstStyle/>
          <a:p>
            <a:fld id="{B5CEABB6-07DC-46E8-9B57-56EC44A396E5}" type="slidenum">
              <a:rPr lang="en-US" smtClean="0"/>
              <a:pPr/>
              <a:t>41</a:t>
            </a:fld>
            <a:endParaRPr lang="en-US" dirty="0"/>
          </a:p>
        </p:txBody>
      </p:sp>
    </p:spTree>
    <p:extLst>
      <p:ext uri="{BB962C8B-B14F-4D97-AF65-F5344CB8AC3E}">
        <p14:creationId xmlns:p14="http://schemas.microsoft.com/office/powerpoint/2010/main" val="3591063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D4144-5B33-A512-BBA8-4F0BA84AD4D1}"/>
              </a:ext>
            </a:extLst>
          </p:cNvPr>
          <p:cNvPicPr>
            <a:picLocks noChangeAspect="1"/>
          </p:cNvPicPr>
          <p:nvPr/>
        </p:nvPicPr>
        <p:blipFill>
          <a:blip r:embed="rId2"/>
          <a:stretch>
            <a:fillRect/>
          </a:stretch>
        </p:blipFill>
        <p:spPr>
          <a:xfrm>
            <a:off x="1485900" y="852487"/>
            <a:ext cx="9220200" cy="5153025"/>
          </a:xfrm>
          <a:prstGeom prst="rect">
            <a:avLst/>
          </a:prstGeom>
        </p:spPr>
      </p:pic>
    </p:spTree>
    <p:extLst>
      <p:ext uri="{BB962C8B-B14F-4D97-AF65-F5344CB8AC3E}">
        <p14:creationId xmlns:p14="http://schemas.microsoft.com/office/powerpoint/2010/main" val="373748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70D9-C03F-4E75-1973-9433F9FA7B8D}"/>
              </a:ext>
            </a:extLst>
          </p:cNvPr>
          <p:cNvSpPr>
            <a:spLocks noGrp="1"/>
          </p:cNvSpPr>
          <p:nvPr>
            <p:ph type="title"/>
          </p:nvPr>
        </p:nvSpPr>
        <p:spPr/>
        <p:txBody>
          <a:bodyPr>
            <a:normAutofit fontScale="90000"/>
          </a:bodyPr>
          <a:lstStyle/>
          <a:p>
            <a:r>
              <a:rPr lang="en-US" dirty="0"/>
              <a:t>"K-BERT: Enabling Language Representation with Knowledge Graph“-Slightly more than modifying prompt</a:t>
            </a:r>
          </a:p>
        </p:txBody>
      </p:sp>
      <p:sp>
        <p:nvSpPr>
          <p:cNvPr id="3" name="Text Placeholder 2">
            <a:extLst>
              <a:ext uri="{FF2B5EF4-FFF2-40B4-BE49-F238E27FC236}">
                <a16:creationId xmlns:a16="http://schemas.microsoft.com/office/drawing/2014/main" id="{FAAF32D7-4D13-6B7F-014D-4512FA59FABD}"/>
              </a:ext>
            </a:extLst>
          </p:cNvPr>
          <p:cNvSpPr>
            <a:spLocks noGrp="1"/>
          </p:cNvSpPr>
          <p:nvPr>
            <p:ph type="body" sz="quarter" idx="13"/>
          </p:nvPr>
        </p:nvSpPr>
        <p:spPr>
          <a:xfrm>
            <a:off x="0" y="2240591"/>
            <a:ext cx="8461713" cy="3575662"/>
          </a:xfrm>
        </p:spPr>
        <p:txBody>
          <a:bodyPr/>
          <a:lstStyle/>
          <a:p>
            <a:endParaRPr lang="en-US" dirty="0"/>
          </a:p>
        </p:txBody>
      </p:sp>
      <p:sp>
        <p:nvSpPr>
          <p:cNvPr id="4" name="Slide Number Placeholder 3">
            <a:extLst>
              <a:ext uri="{FF2B5EF4-FFF2-40B4-BE49-F238E27FC236}">
                <a16:creationId xmlns:a16="http://schemas.microsoft.com/office/drawing/2014/main" id="{370595C6-E5D5-728B-9E00-E3B2883F7B7C}"/>
              </a:ext>
            </a:extLst>
          </p:cNvPr>
          <p:cNvSpPr>
            <a:spLocks noGrp="1"/>
          </p:cNvSpPr>
          <p:nvPr>
            <p:ph type="sldNum" sz="quarter" idx="12"/>
          </p:nvPr>
        </p:nvSpPr>
        <p:spPr/>
        <p:txBody>
          <a:bodyPr/>
          <a:lstStyle/>
          <a:p>
            <a:fld id="{B5CEABB6-07DC-46E8-9B57-56EC44A396E5}" type="slidenum">
              <a:rPr lang="en-US" smtClean="0"/>
              <a:pPr/>
              <a:t>43</a:t>
            </a:fld>
            <a:endParaRPr lang="en-US" dirty="0"/>
          </a:p>
        </p:txBody>
      </p:sp>
      <p:pic>
        <p:nvPicPr>
          <p:cNvPr id="3074" name="Picture 2">
            <a:extLst>
              <a:ext uri="{FF2B5EF4-FFF2-40B4-BE49-F238E27FC236}">
                <a16:creationId xmlns:a16="http://schemas.microsoft.com/office/drawing/2014/main" id="{9D5AB4D5-AE28-487B-0FAE-2DF07B87D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18" y="1610989"/>
            <a:ext cx="8775347" cy="406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2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0A82-2894-8A2D-1964-A51F32812890}"/>
              </a:ext>
            </a:extLst>
          </p:cNvPr>
          <p:cNvSpPr>
            <a:spLocks noGrp="1"/>
          </p:cNvSpPr>
          <p:nvPr>
            <p:ph type="title"/>
          </p:nvPr>
        </p:nvSpPr>
        <p:spPr>
          <a:xfrm>
            <a:off x="893064" y="72518"/>
            <a:ext cx="10405174" cy="1326514"/>
          </a:xfrm>
        </p:spPr>
        <p:txBody>
          <a:bodyPr anchor="b">
            <a:normAutofit/>
          </a:bodyPr>
          <a:lstStyle/>
          <a:p>
            <a:r>
              <a:rPr lang="en-US" b="1" i="0" dirty="0">
                <a:effectLst/>
                <a:highlight>
                  <a:srgbClr val="FFFFFF"/>
                </a:highlight>
              </a:rPr>
              <a:t>“ERNIE: Enhanced Language Representation with Informative Entities”</a:t>
            </a:r>
            <a:endParaRPr lang="en-US" dirty="0"/>
          </a:p>
        </p:txBody>
      </p:sp>
      <p:pic>
        <p:nvPicPr>
          <p:cNvPr id="6" name="Picture 5">
            <a:extLst>
              <a:ext uri="{FF2B5EF4-FFF2-40B4-BE49-F238E27FC236}">
                <a16:creationId xmlns:a16="http://schemas.microsoft.com/office/drawing/2014/main" id="{2D61E37D-D3FE-B8BE-3E07-C4445D0826E2}"/>
              </a:ext>
            </a:extLst>
          </p:cNvPr>
          <p:cNvPicPr>
            <a:picLocks noChangeAspect="1"/>
          </p:cNvPicPr>
          <p:nvPr/>
        </p:nvPicPr>
        <p:blipFill>
          <a:blip r:embed="rId2"/>
          <a:stretch>
            <a:fillRect/>
          </a:stretch>
        </p:blipFill>
        <p:spPr>
          <a:xfrm>
            <a:off x="1847128" y="2043429"/>
            <a:ext cx="8533622" cy="3925467"/>
          </a:xfrm>
          <a:prstGeom prst="rect">
            <a:avLst/>
          </a:prstGeom>
          <a:noFill/>
        </p:spPr>
      </p:pic>
      <p:sp>
        <p:nvSpPr>
          <p:cNvPr id="4" name="Slide Number Placeholder 3">
            <a:extLst>
              <a:ext uri="{FF2B5EF4-FFF2-40B4-BE49-F238E27FC236}">
                <a16:creationId xmlns:a16="http://schemas.microsoft.com/office/drawing/2014/main" id="{D73D1983-A971-B3BD-0A19-75740EFF80E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44</a:t>
            </a:fld>
            <a:endParaRPr lang="en-US"/>
          </a:p>
        </p:txBody>
      </p:sp>
      <p:pic>
        <p:nvPicPr>
          <p:cNvPr id="8" name="Picture 7">
            <a:extLst>
              <a:ext uri="{FF2B5EF4-FFF2-40B4-BE49-F238E27FC236}">
                <a16:creationId xmlns:a16="http://schemas.microsoft.com/office/drawing/2014/main" id="{05598441-59C7-9F87-60A7-8E86856DCC38}"/>
              </a:ext>
            </a:extLst>
          </p:cNvPr>
          <p:cNvPicPr>
            <a:picLocks noChangeAspect="1"/>
          </p:cNvPicPr>
          <p:nvPr/>
        </p:nvPicPr>
        <p:blipFill>
          <a:blip r:embed="rId3"/>
          <a:stretch>
            <a:fillRect/>
          </a:stretch>
        </p:blipFill>
        <p:spPr>
          <a:xfrm>
            <a:off x="8149873" y="917977"/>
            <a:ext cx="3592142" cy="1695451"/>
          </a:xfrm>
          <a:prstGeom prst="rect">
            <a:avLst/>
          </a:prstGeom>
        </p:spPr>
      </p:pic>
      <p:cxnSp>
        <p:nvCxnSpPr>
          <p:cNvPr id="10" name="Straight Arrow Connector 9">
            <a:extLst>
              <a:ext uri="{FF2B5EF4-FFF2-40B4-BE49-F238E27FC236}">
                <a16:creationId xmlns:a16="http://schemas.microsoft.com/office/drawing/2014/main" id="{D7BCE774-8B0C-EEDA-B15F-7620285F0F67}"/>
              </a:ext>
            </a:extLst>
          </p:cNvPr>
          <p:cNvCxnSpPr/>
          <p:nvPr/>
        </p:nvCxnSpPr>
        <p:spPr>
          <a:xfrm flipH="1">
            <a:off x="7715250" y="2571750"/>
            <a:ext cx="771525" cy="85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272376-170C-F9AF-3DD8-4D84CA4779AF}"/>
              </a:ext>
            </a:extLst>
          </p:cNvPr>
          <p:cNvSpPr txBox="1"/>
          <p:nvPr/>
        </p:nvSpPr>
        <p:spPr>
          <a:xfrm>
            <a:off x="2152650" y="6172200"/>
            <a:ext cx="3860737" cy="369332"/>
          </a:xfrm>
          <a:prstGeom prst="rect">
            <a:avLst/>
          </a:prstGeom>
          <a:noFill/>
        </p:spPr>
        <p:txBody>
          <a:bodyPr wrap="none" rtlCol="0">
            <a:spAutoFit/>
          </a:bodyPr>
          <a:lstStyle/>
          <a:p>
            <a:r>
              <a:rPr lang="en-US" dirty="0"/>
              <a:t>But can we do an adapter instead?</a:t>
            </a:r>
          </a:p>
        </p:txBody>
      </p:sp>
    </p:spTree>
    <p:extLst>
      <p:ext uri="{BB962C8B-B14F-4D97-AF65-F5344CB8AC3E}">
        <p14:creationId xmlns:p14="http://schemas.microsoft.com/office/powerpoint/2010/main" val="4063461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1667-25A5-FD03-B7D8-BC6401E71E59}"/>
              </a:ext>
            </a:extLst>
          </p:cNvPr>
          <p:cNvSpPr>
            <a:spLocks noGrp="1"/>
          </p:cNvSpPr>
          <p:nvPr>
            <p:ph type="title"/>
          </p:nvPr>
        </p:nvSpPr>
        <p:spPr/>
        <p:txBody>
          <a:bodyPr/>
          <a:lstStyle/>
          <a:p>
            <a:r>
              <a:rPr lang="en-US" dirty="0"/>
              <a:t>“KALA: Knowledge-Augmented Language Model Adaptation”</a:t>
            </a:r>
          </a:p>
        </p:txBody>
      </p:sp>
      <p:pic>
        <p:nvPicPr>
          <p:cNvPr id="6" name="Content Placeholder 5">
            <a:extLst>
              <a:ext uri="{FF2B5EF4-FFF2-40B4-BE49-F238E27FC236}">
                <a16:creationId xmlns:a16="http://schemas.microsoft.com/office/drawing/2014/main" id="{0AE81669-822E-B21F-E249-619300FBC935}"/>
              </a:ext>
            </a:extLst>
          </p:cNvPr>
          <p:cNvPicPr>
            <a:picLocks noGrp="1" noChangeAspect="1"/>
          </p:cNvPicPr>
          <p:nvPr>
            <p:ph sz="quarter" idx="14"/>
          </p:nvPr>
        </p:nvPicPr>
        <p:blipFill>
          <a:blip r:embed="rId2"/>
          <a:stretch>
            <a:fillRect/>
          </a:stretch>
        </p:blipFill>
        <p:spPr>
          <a:xfrm>
            <a:off x="1187261" y="1859216"/>
            <a:ext cx="9304619" cy="4569968"/>
          </a:xfrm>
        </p:spPr>
      </p:pic>
      <p:sp>
        <p:nvSpPr>
          <p:cNvPr id="4" name="Slide Number Placeholder 3">
            <a:extLst>
              <a:ext uri="{FF2B5EF4-FFF2-40B4-BE49-F238E27FC236}">
                <a16:creationId xmlns:a16="http://schemas.microsoft.com/office/drawing/2014/main" id="{02AD2144-7BA5-A568-D188-EE41691D1A29}"/>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Tree>
    <p:extLst>
      <p:ext uri="{BB962C8B-B14F-4D97-AF65-F5344CB8AC3E}">
        <p14:creationId xmlns:p14="http://schemas.microsoft.com/office/powerpoint/2010/main" val="2343606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6B04-4471-994A-011E-FCE9BAC5DCFF}"/>
              </a:ext>
            </a:extLst>
          </p:cNvPr>
          <p:cNvSpPr>
            <a:spLocks noGrp="1"/>
          </p:cNvSpPr>
          <p:nvPr>
            <p:ph type="title"/>
          </p:nvPr>
        </p:nvSpPr>
        <p:spPr/>
        <p:txBody>
          <a:bodyPr/>
          <a:lstStyle/>
          <a:p>
            <a:r>
              <a:rPr lang="en-US" dirty="0"/>
              <a:t>Adapter Architecture</a:t>
            </a:r>
          </a:p>
        </p:txBody>
      </p:sp>
      <p:sp>
        <p:nvSpPr>
          <p:cNvPr id="3" name="Text Placeholder 2">
            <a:extLst>
              <a:ext uri="{FF2B5EF4-FFF2-40B4-BE49-F238E27FC236}">
                <a16:creationId xmlns:a16="http://schemas.microsoft.com/office/drawing/2014/main" id="{DA8A4A4B-FB36-9B10-7A0F-E17A646269A9}"/>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07229AF2-C41C-6E07-430C-B70993352AAB}"/>
              </a:ext>
            </a:extLst>
          </p:cNvPr>
          <p:cNvSpPr>
            <a:spLocks noGrp="1"/>
          </p:cNvSpPr>
          <p:nvPr>
            <p:ph type="sldNum" sz="quarter" idx="12"/>
          </p:nvPr>
        </p:nvSpPr>
        <p:spPr/>
        <p:txBody>
          <a:bodyPr/>
          <a:lstStyle/>
          <a:p>
            <a:fld id="{B5CEABB6-07DC-46E8-9B57-56EC44A396E5}" type="slidenum">
              <a:rPr lang="en-US" smtClean="0"/>
              <a:pPr/>
              <a:t>46</a:t>
            </a:fld>
            <a:endParaRPr lang="en-US" dirty="0"/>
          </a:p>
        </p:txBody>
      </p:sp>
      <p:pic>
        <p:nvPicPr>
          <p:cNvPr id="6" name="Picture 5">
            <a:extLst>
              <a:ext uri="{FF2B5EF4-FFF2-40B4-BE49-F238E27FC236}">
                <a16:creationId xmlns:a16="http://schemas.microsoft.com/office/drawing/2014/main" id="{2C9F15AF-0430-D851-53EE-A10E13FE94BB}"/>
              </a:ext>
            </a:extLst>
          </p:cNvPr>
          <p:cNvPicPr>
            <a:picLocks noChangeAspect="1"/>
          </p:cNvPicPr>
          <p:nvPr/>
        </p:nvPicPr>
        <p:blipFill>
          <a:blip r:embed="rId2"/>
          <a:stretch>
            <a:fillRect/>
          </a:stretch>
        </p:blipFill>
        <p:spPr>
          <a:xfrm>
            <a:off x="428625" y="1384807"/>
            <a:ext cx="11334750" cy="5400675"/>
          </a:xfrm>
          <a:prstGeom prst="rect">
            <a:avLst/>
          </a:prstGeom>
        </p:spPr>
      </p:pic>
      <p:pic>
        <p:nvPicPr>
          <p:cNvPr id="8" name="Picture 7">
            <a:extLst>
              <a:ext uri="{FF2B5EF4-FFF2-40B4-BE49-F238E27FC236}">
                <a16:creationId xmlns:a16="http://schemas.microsoft.com/office/drawing/2014/main" id="{E037C916-0FC8-E34A-228E-D614666972F8}"/>
              </a:ext>
            </a:extLst>
          </p:cNvPr>
          <p:cNvPicPr>
            <a:picLocks noChangeAspect="1"/>
          </p:cNvPicPr>
          <p:nvPr/>
        </p:nvPicPr>
        <p:blipFill>
          <a:blip r:embed="rId3"/>
          <a:stretch>
            <a:fillRect/>
          </a:stretch>
        </p:blipFill>
        <p:spPr>
          <a:xfrm>
            <a:off x="6867525" y="476553"/>
            <a:ext cx="4305300" cy="1021597"/>
          </a:xfrm>
          <a:prstGeom prst="rect">
            <a:avLst/>
          </a:prstGeom>
        </p:spPr>
      </p:pic>
      <p:cxnSp>
        <p:nvCxnSpPr>
          <p:cNvPr id="10" name="Straight Arrow Connector 9">
            <a:extLst>
              <a:ext uri="{FF2B5EF4-FFF2-40B4-BE49-F238E27FC236}">
                <a16:creationId xmlns:a16="http://schemas.microsoft.com/office/drawing/2014/main" id="{EE87DF52-DF62-055E-741E-6F82BDCE0681}"/>
              </a:ext>
            </a:extLst>
          </p:cNvPr>
          <p:cNvCxnSpPr/>
          <p:nvPr/>
        </p:nvCxnSpPr>
        <p:spPr>
          <a:xfrm flipH="1">
            <a:off x="8963025" y="1498150"/>
            <a:ext cx="561975" cy="121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751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D01D-19A8-A3B6-E798-DF8BE6C520EA}"/>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511F0534-A4D0-B1D1-2E9B-E1EA7617F189}"/>
              </a:ext>
            </a:extLst>
          </p:cNvPr>
          <p:cNvSpPr>
            <a:spLocks noGrp="1"/>
          </p:cNvSpPr>
          <p:nvPr>
            <p:ph type="body" sz="quarter" idx="13"/>
          </p:nvPr>
        </p:nvSpPr>
        <p:spPr/>
        <p:txBody>
          <a:bodyPr/>
          <a:lstStyle/>
          <a:p>
            <a:r>
              <a:rPr lang="en-US" dirty="0"/>
              <a:t>We need, for most of these approaches, to modify the LLM and train a bit to make it work</a:t>
            </a:r>
          </a:p>
          <a:p>
            <a:r>
              <a:rPr lang="en-US" dirty="0"/>
              <a:t>Is there an inference only solution?</a:t>
            </a:r>
          </a:p>
        </p:txBody>
      </p:sp>
      <p:sp>
        <p:nvSpPr>
          <p:cNvPr id="4" name="Slide Number Placeholder 3">
            <a:extLst>
              <a:ext uri="{FF2B5EF4-FFF2-40B4-BE49-F238E27FC236}">
                <a16:creationId xmlns:a16="http://schemas.microsoft.com/office/drawing/2014/main" id="{0B86C85F-0D7A-2371-7DA6-EAD11A67233E}"/>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3601971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0C3A-5B6B-EFCA-2E6D-A8800519A5DD}"/>
              </a:ext>
            </a:extLst>
          </p:cNvPr>
          <p:cNvSpPr>
            <a:spLocks noGrp="1"/>
          </p:cNvSpPr>
          <p:nvPr>
            <p:ph type="title"/>
          </p:nvPr>
        </p:nvSpPr>
        <p:spPr>
          <a:xfrm>
            <a:off x="893064" y="72518"/>
            <a:ext cx="10405174" cy="1326514"/>
          </a:xfrm>
        </p:spPr>
        <p:txBody>
          <a:bodyPr anchor="b">
            <a:normAutofit/>
          </a:bodyPr>
          <a:lstStyle/>
          <a:p>
            <a:r>
              <a:rPr lang="en-US" dirty="0"/>
              <a:t>Idea 1: Just plug in “Knowledge-Augmented Language Model Prompting for Zero-Shot Knowledge Graph Question Answering”</a:t>
            </a:r>
          </a:p>
        </p:txBody>
      </p:sp>
      <p:pic>
        <p:nvPicPr>
          <p:cNvPr id="6" name="Picture 5">
            <a:extLst>
              <a:ext uri="{FF2B5EF4-FFF2-40B4-BE49-F238E27FC236}">
                <a16:creationId xmlns:a16="http://schemas.microsoft.com/office/drawing/2014/main" id="{AE621CCD-C4CA-51BB-F5EB-BB450484F5EA}"/>
              </a:ext>
            </a:extLst>
          </p:cNvPr>
          <p:cNvPicPr>
            <a:picLocks noChangeAspect="1"/>
          </p:cNvPicPr>
          <p:nvPr/>
        </p:nvPicPr>
        <p:blipFill>
          <a:blip r:embed="rId2"/>
          <a:stretch>
            <a:fillRect/>
          </a:stretch>
        </p:blipFill>
        <p:spPr>
          <a:xfrm>
            <a:off x="3183385" y="326597"/>
            <a:ext cx="6964155" cy="6285150"/>
          </a:xfrm>
          <a:prstGeom prst="rect">
            <a:avLst/>
          </a:prstGeom>
          <a:noFill/>
        </p:spPr>
      </p:pic>
      <p:sp>
        <p:nvSpPr>
          <p:cNvPr id="4" name="Slide Number Placeholder 3">
            <a:extLst>
              <a:ext uri="{FF2B5EF4-FFF2-40B4-BE49-F238E27FC236}">
                <a16:creationId xmlns:a16="http://schemas.microsoft.com/office/drawing/2014/main" id="{21E8DA6E-8C13-742F-0A2B-07F6D6F30153}"/>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48</a:t>
            </a:fld>
            <a:endParaRPr lang="en-US"/>
          </a:p>
        </p:txBody>
      </p:sp>
    </p:spTree>
    <p:extLst>
      <p:ext uri="{BB962C8B-B14F-4D97-AF65-F5344CB8AC3E}">
        <p14:creationId xmlns:p14="http://schemas.microsoft.com/office/powerpoint/2010/main" val="3849670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B8AB-0446-65D0-EB65-02B65C16B71C}"/>
              </a:ext>
            </a:extLst>
          </p:cNvPr>
          <p:cNvSpPr>
            <a:spLocks noGrp="1"/>
          </p:cNvSpPr>
          <p:nvPr>
            <p:ph type="title"/>
          </p:nvPr>
        </p:nvSpPr>
        <p:spPr/>
        <p:txBody>
          <a:bodyPr/>
          <a:lstStyle/>
          <a:p>
            <a:r>
              <a:rPr lang="en-US" dirty="0"/>
              <a:t>“Mitigating Large Language Model Hallucinations via Autonomous Knowledge Graph-based Retrofitting”</a:t>
            </a:r>
          </a:p>
        </p:txBody>
      </p:sp>
      <p:sp>
        <p:nvSpPr>
          <p:cNvPr id="3" name="Text Placeholder 2">
            <a:extLst>
              <a:ext uri="{FF2B5EF4-FFF2-40B4-BE49-F238E27FC236}">
                <a16:creationId xmlns:a16="http://schemas.microsoft.com/office/drawing/2014/main" id="{9DE33314-1056-7AC8-D4EF-F6E2AF57E2FB}"/>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88138E2A-7984-04B8-1662-CCA7647E8D94}"/>
              </a:ext>
            </a:extLst>
          </p:cNvPr>
          <p:cNvSpPr>
            <a:spLocks noGrp="1"/>
          </p:cNvSpPr>
          <p:nvPr>
            <p:ph type="sldNum" sz="quarter" idx="12"/>
          </p:nvPr>
        </p:nvSpPr>
        <p:spPr/>
        <p:txBody>
          <a:bodyPr/>
          <a:lstStyle/>
          <a:p>
            <a:fld id="{B5CEABB6-07DC-46E8-9B57-56EC44A396E5}" type="slidenum">
              <a:rPr lang="en-US" smtClean="0"/>
              <a:pPr/>
              <a:t>49</a:t>
            </a:fld>
            <a:endParaRPr lang="en-US" dirty="0"/>
          </a:p>
        </p:txBody>
      </p:sp>
      <p:pic>
        <p:nvPicPr>
          <p:cNvPr id="6" name="Picture 5">
            <a:extLst>
              <a:ext uri="{FF2B5EF4-FFF2-40B4-BE49-F238E27FC236}">
                <a16:creationId xmlns:a16="http://schemas.microsoft.com/office/drawing/2014/main" id="{9E83C33D-E391-3AC5-70E3-2B2781FDD7B8}"/>
              </a:ext>
            </a:extLst>
          </p:cNvPr>
          <p:cNvPicPr>
            <a:picLocks noChangeAspect="1"/>
          </p:cNvPicPr>
          <p:nvPr/>
        </p:nvPicPr>
        <p:blipFill>
          <a:blip r:embed="rId2"/>
          <a:stretch>
            <a:fillRect/>
          </a:stretch>
        </p:blipFill>
        <p:spPr>
          <a:xfrm>
            <a:off x="0" y="1406478"/>
            <a:ext cx="12192000" cy="4045043"/>
          </a:xfrm>
          <a:prstGeom prst="rect">
            <a:avLst/>
          </a:prstGeom>
        </p:spPr>
      </p:pic>
    </p:spTree>
    <p:extLst>
      <p:ext uri="{BB962C8B-B14F-4D97-AF65-F5344CB8AC3E}">
        <p14:creationId xmlns:p14="http://schemas.microsoft.com/office/powerpoint/2010/main" val="63837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85E7-2ADE-F25D-7133-3A09DE106281}"/>
              </a:ext>
            </a:extLst>
          </p:cNvPr>
          <p:cNvSpPr>
            <a:spLocks noGrp="1"/>
          </p:cNvSpPr>
          <p:nvPr>
            <p:ph type="title"/>
          </p:nvPr>
        </p:nvSpPr>
        <p:spPr/>
        <p:txBody>
          <a:bodyPr/>
          <a:lstStyle/>
          <a:p>
            <a:r>
              <a:rPr lang="en-US" dirty="0"/>
              <a:t>Goal of graph ML</a:t>
            </a:r>
          </a:p>
        </p:txBody>
      </p:sp>
      <p:sp>
        <p:nvSpPr>
          <p:cNvPr id="3" name="Text Placeholder 2">
            <a:extLst>
              <a:ext uri="{FF2B5EF4-FFF2-40B4-BE49-F238E27FC236}">
                <a16:creationId xmlns:a16="http://schemas.microsoft.com/office/drawing/2014/main" id="{D72E4E70-FC8E-BD35-AB20-999A3A3654DC}"/>
              </a:ext>
            </a:extLst>
          </p:cNvPr>
          <p:cNvSpPr>
            <a:spLocks noGrp="1"/>
          </p:cNvSpPr>
          <p:nvPr>
            <p:ph type="body" sz="quarter" idx="13"/>
          </p:nvPr>
        </p:nvSpPr>
        <p:spPr>
          <a:xfrm>
            <a:off x="911352" y="1703671"/>
            <a:ext cx="8324089" cy="3493008"/>
          </a:xfrm>
        </p:spPr>
        <p:txBody>
          <a:bodyPr/>
          <a:lstStyle/>
          <a:p>
            <a:r>
              <a:rPr lang="en-US" dirty="0"/>
              <a:t>The goal of Graph ML is to somehow get a “good” representation of a graph. Here, we want to put the representations in nodes and edges in the form of vectors!</a:t>
            </a:r>
          </a:p>
        </p:txBody>
      </p:sp>
      <p:sp>
        <p:nvSpPr>
          <p:cNvPr id="4" name="Slide Number Placeholder 3">
            <a:extLst>
              <a:ext uri="{FF2B5EF4-FFF2-40B4-BE49-F238E27FC236}">
                <a16:creationId xmlns:a16="http://schemas.microsoft.com/office/drawing/2014/main" id="{63559255-17F2-B119-9B7F-D7708460F6BE}"/>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descr="An introduction to networks - Math Insight">
            <a:extLst>
              <a:ext uri="{FF2B5EF4-FFF2-40B4-BE49-F238E27FC236}">
                <a16:creationId xmlns:a16="http://schemas.microsoft.com/office/drawing/2014/main" id="{DE827335-78DD-048D-7F16-15037FD0C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977" y="3185032"/>
            <a:ext cx="40005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491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27FB-BBF2-AA59-C984-B09F9653EF3B}"/>
              </a:ext>
            </a:extLst>
          </p:cNvPr>
          <p:cNvSpPr>
            <a:spLocks noGrp="1"/>
          </p:cNvSpPr>
          <p:nvPr>
            <p:ph type="title"/>
          </p:nvPr>
        </p:nvSpPr>
        <p:spPr>
          <a:xfrm>
            <a:off x="893064" y="72518"/>
            <a:ext cx="10405174" cy="1326514"/>
          </a:xfrm>
        </p:spPr>
        <p:txBody>
          <a:bodyPr anchor="b">
            <a:normAutofit/>
          </a:bodyPr>
          <a:lstStyle/>
          <a:p>
            <a:r>
              <a:rPr lang="en-US" dirty="0"/>
              <a:t>KG to GNNs! “</a:t>
            </a:r>
            <a:r>
              <a:rPr lang="en-US" dirty="0" err="1"/>
              <a:t>ChatGraph</a:t>
            </a:r>
            <a:r>
              <a:rPr lang="en-US" dirty="0"/>
              <a:t>: Interpretable Text Classification by Converting ChatGPT Knowledge to Graphs”</a:t>
            </a:r>
          </a:p>
        </p:txBody>
      </p:sp>
      <p:pic>
        <p:nvPicPr>
          <p:cNvPr id="6" name="Picture 5">
            <a:extLst>
              <a:ext uri="{FF2B5EF4-FFF2-40B4-BE49-F238E27FC236}">
                <a16:creationId xmlns:a16="http://schemas.microsoft.com/office/drawing/2014/main" id="{76F3BAC2-5471-C65E-BF8A-02F119A00CE9}"/>
              </a:ext>
            </a:extLst>
          </p:cNvPr>
          <p:cNvPicPr>
            <a:picLocks noChangeAspect="1"/>
          </p:cNvPicPr>
          <p:nvPr/>
        </p:nvPicPr>
        <p:blipFill>
          <a:blip r:embed="rId2"/>
          <a:stretch>
            <a:fillRect/>
          </a:stretch>
        </p:blipFill>
        <p:spPr>
          <a:xfrm>
            <a:off x="911352" y="2094212"/>
            <a:ext cx="10405174" cy="3823900"/>
          </a:xfrm>
          <a:prstGeom prst="rect">
            <a:avLst/>
          </a:prstGeom>
          <a:noFill/>
        </p:spPr>
      </p:pic>
      <p:sp>
        <p:nvSpPr>
          <p:cNvPr id="4" name="Slide Number Placeholder 3">
            <a:extLst>
              <a:ext uri="{FF2B5EF4-FFF2-40B4-BE49-F238E27FC236}">
                <a16:creationId xmlns:a16="http://schemas.microsoft.com/office/drawing/2014/main" id="{BE008190-138C-6A75-737F-3CC3D176CCEE}"/>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50</a:t>
            </a:fld>
            <a:endParaRPr lang="en-US"/>
          </a:p>
        </p:txBody>
      </p:sp>
    </p:spTree>
    <p:extLst>
      <p:ext uri="{BB962C8B-B14F-4D97-AF65-F5344CB8AC3E}">
        <p14:creationId xmlns:p14="http://schemas.microsoft.com/office/powerpoint/2010/main" val="2611864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A2A54-8A6D-A9E7-04E8-428B49E5C94B}"/>
              </a:ext>
            </a:extLst>
          </p:cNvPr>
          <p:cNvSpPr>
            <a:spLocks noGrp="1"/>
          </p:cNvSpPr>
          <p:nvPr>
            <p:ph type="title"/>
          </p:nvPr>
        </p:nvSpPr>
        <p:spPr/>
        <p:txBody>
          <a:bodyPr/>
          <a:lstStyle/>
          <a:p>
            <a:r>
              <a:rPr lang="en-US" dirty="0"/>
              <a:t>Conclusion of Paper</a:t>
            </a:r>
          </a:p>
        </p:txBody>
      </p:sp>
      <p:sp>
        <p:nvSpPr>
          <p:cNvPr id="3" name="Text Placeholder 2">
            <a:extLst>
              <a:ext uri="{FF2B5EF4-FFF2-40B4-BE49-F238E27FC236}">
                <a16:creationId xmlns:a16="http://schemas.microsoft.com/office/drawing/2014/main" id="{282DB4A9-327D-0CC4-5A38-B5D250966A13}"/>
              </a:ext>
            </a:extLst>
          </p:cNvPr>
          <p:cNvSpPr>
            <a:spLocks noGrp="1"/>
          </p:cNvSpPr>
          <p:nvPr>
            <p:ph type="body" sz="quarter" idx="13"/>
          </p:nvPr>
        </p:nvSpPr>
        <p:spPr/>
        <p:txBody>
          <a:bodyPr/>
          <a:lstStyle/>
          <a:p>
            <a:pPr algn="l">
              <a:buFont typeface="+mj-lt"/>
              <a:buAutoNum type="arabicPeriod"/>
            </a:pPr>
            <a:r>
              <a:rPr lang="en-US" b="0" i="0" dirty="0">
                <a:solidFill>
                  <a:srgbClr val="242424"/>
                </a:solidFill>
                <a:effectLst/>
                <a:highlight>
                  <a:srgbClr val="FFFFFF"/>
                </a:highlight>
                <a:latin typeface="source-serif-pro"/>
              </a:rPr>
              <a:t>Generalizability</a:t>
            </a:r>
          </a:p>
          <a:p>
            <a:pPr marL="0" indent="0" algn="l">
              <a:buNone/>
            </a:pPr>
            <a:r>
              <a:rPr lang="en-US" b="0" i="0" dirty="0">
                <a:solidFill>
                  <a:srgbClr val="242424"/>
                </a:solidFill>
                <a:effectLst/>
                <a:highlight>
                  <a:srgbClr val="FFFFFF"/>
                </a:highlight>
                <a:latin typeface="source-serif-pro"/>
              </a:rPr>
              <a:t>GNNs suffer from OOD samples. LLMs seem to help in this but it’s yet to be seen if GNNs are the best architecture for generalizing or whether there will be some new graph foundational models. For this the paper suggests doing more multimodal research in text/graph/image datasets</a:t>
            </a:r>
          </a:p>
          <a:p>
            <a:pPr marL="0" indent="0" algn="l">
              <a:buNone/>
            </a:pPr>
            <a:r>
              <a:rPr lang="en-US" b="0" i="0" dirty="0">
                <a:solidFill>
                  <a:srgbClr val="242424"/>
                </a:solidFill>
                <a:effectLst/>
                <a:highlight>
                  <a:srgbClr val="FFFFFF"/>
                </a:highlight>
                <a:latin typeface="source-serif-pro"/>
              </a:rPr>
              <a:t>2. Efficiency</a:t>
            </a:r>
          </a:p>
          <a:p>
            <a:pPr marL="0" indent="0" algn="l">
              <a:buNone/>
            </a:pPr>
            <a:r>
              <a:rPr lang="en-US" b="0" i="0" dirty="0">
                <a:solidFill>
                  <a:srgbClr val="242424"/>
                </a:solidFill>
                <a:effectLst/>
                <a:highlight>
                  <a:srgbClr val="FFFFFF"/>
                </a:highlight>
                <a:latin typeface="source-serif-pro"/>
              </a:rPr>
              <a:t>Graphs in particular can grow in size exponentially with each added node which makes working with LLMs, for example GPT4, very expensive. There is a need to be more efficient.</a:t>
            </a:r>
          </a:p>
          <a:p>
            <a:endParaRPr lang="en-US" dirty="0"/>
          </a:p>
        </p:txBody>
      </p:sp>
      <p:sp>
        <p:nvSpPr>
          <p:cNvPr id="4" name="Slide Number Placeholder 3">
            <a:extLst>
              <a:ext uri="{FF2B5EF4-FFF2-40B4-BE49-F238E27FC236}">
                <a16:creationId xmlns:a16="http://schemas.microsoft.com/office/drawing/2014/main" id="{5C657371-0220-17F1-5F65-D289A85B93DE}"/>
              </a:ext>
            </a:extLst>
          </p:cNvPr>
          <p:cNvSpPr>
            <a:spLocks noGrp="1"/>
          </p:cNvSpPr>
          <p:nvPr>
            <p:ph type="sldNum" sz="quarter" idx="12"/>
          </p:nvPr>
        </p:nvSpPr>
        <p:spPr/>
        <p:txBody>
          <a:bodyPr/>
          <a:lstStyle/>
          <a:p>
            <a:fld id="{B5CEABB6-07DC-46E8-9B57-56EC44A396E5}" type="slidenum">
              <a:rPr lang="en-US" smtClean="0"/>
              <a:pPr/>
              <a:t>51</a:t>
            </a:fld>
            <a:endParaRPr lang="en-US" dirty="0"/>
          </a:p>
        </p:txBody>
      </p:sp>
    </p:spTree>
    <p:extLst>
      <p:ext uri="{BB962C8B-B14F-4D97-AF65-F5344CB8AC3E}">
        <p14:creationId xmlns:p14="http://schemas.microsoft.com/office/powerpoint/2010/main" val="1804118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7E7E-2AB7-A47C-2C60-C0316B9FCA49}"/>
              </a:ext>
            </a:extLst>
          </p:cNvPr>
          <p:cNvSpPr>
            <a:spLocks noGrp="1"/>
          </p:cNvSpPr>
          <p:nvPr>
            <p:ph type="title"/>
          </p:nvPr>
        </p:nvSpPr>
        <p:spPr/>
        <p:txBody>
          <a:bodyPr/>
          <a:lstStyle/>
          <a:p>
            <a:r>
              <a:rPr lang="en-US" dirty="0"/>
              <a:t>Applications: Recommendation Systems “Deep Social </a:t>
            </a:r>
            <a:r>
              <a:rPr lang="en-US"/>
              <a:t>Collaborative Filtering”</a:t>
            </a:r>
            <a:endParaRPr lang="en-US" dirty="0"/>
          </a:p>
        </p:txBody>
      </p:sp>
      <p:sp>
        <p:nvSpPr>
          <p:cNvPr id="3" name="Text Placeholder 2">
            <a:extLst>
              <a:ext uri="{FF2B5EF4-FFF2-40B4-BE49-F238E27FC236}">
                <a16:creationId xmlns:a16="http://schemas.microsoft.com/office/drawing/2014/main" id="{494AE54F-0652-F34C-A0F6-CFC1738AEAD0}"/>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0CD6A549-6AC2-F215-E217-9D52273B25CD}"/>
              </a:ext>
            </a:extLst>
          </p:cNvPr>
          <p:cNvSpPr>
            <a:spLocks noGrp="1"/>
          </p:cNvSpPr>
          <p:nvPr>
            <p:ph type="sldNum" sz="quarter" idx="12"/>
          </p:nvPr>
        </p:nvSpPr>
        <p:spPr/>
        <p:txBody>
          <a:bodyPr/>
          <a:lstStyle/>
          <a:p>
            <a:fld id="{B5CEABB6-07DC-46E8-9B57-56EC44A396E5}" type="slidenum">
              <a:rPr lang="en-US" smtClean="0"/>
              <a:pPr/>
              <a:t>52</a:t>
            </a:fld>
            <a:endParaRPr lang="en-US" dirty="0"/>
          </a:p>
        </p:txBody>
      </p:sp>
      <p:pic>
        <p:nvPicPr>
          <p:cNvPr id="6" name="Picture 5">
            <a:extLst>
              <a:ext uri="{FF2B5EF4-FFF2-40B4-BE49-F238E27FC236}">
                <a16:creationId xmlns:a16="http://schemas.microsoft.com/office/drawing/2014/main" id="{27026E26-60F0-2F90-47EE-0C02FF89C31B}"/>
              </a:ext>
            </a:extLst>
          </p:cNvPr>
          <p:cNvPicPr>
            <a:picLocks noChangeAspect="1"/>
          </p:cNvPicPr>
          <p:nvPr/>
        </p:nvPicPr>
        <p:blipFill>
          <a:blip r:embed="rId2"/>
          <a:stretch>
            <a:fillRect/>
          </a:stretch>
        </p:blipFill>
        <p:spPr>
          <a:xfrm>
            <a:off x="2076450" y="1712722"/>
            <a:ext cx="6667500" cy="4533900"/>
          </a:xfrm>
          <a:prstGeom prst="rect">
            <a:avLst/>
          </a:prstGeom>
        </p:spPr>
      </p:pic>
    </p:spTree>
    <p:extLst>
      <p:ext uri="{BB962C8B-B14F-4D97-AF65-F5344CB8AC3E}">
        <p14:creationId xmlns:p14="http://schemas.microsoft.com/office/powerpoint/2010/main" val="3762258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38EF7-7CE4-221A-C4E7-E03B22AA1B80}"/>
              </a:ext>
            </a:extLst>
          </p:cNvPr>
          <p:cNvSpPr>
            <a:spLocks noGrp="1"/>
          </p:cNvSpPr>
          <p:nvPr>
            <p:ph type="title"/>
          </p:nvPr>
        </p:nvSpPr>
        <p:spPr>
          <a:xfrm>
            <a:off x="878985" y="117430"/>
            <a:ext cx="8297380" cy="1326514"/>
          </a:xfrm>
        </p:spPr>
        <p:txBody>
          <a:bodyPr>
            <a:normAutofit/>
          </a:bodyPr>
          <a:lstStyle/>
          <a:p>
            <a:r>
              <a:rPr lang="en-US" dirty="0"/>
              <a:t>Applications: Robot task Planning “</a:t>
            </a:r>
            <a:r>
              <a:rPr lang="en-US" b="1" i="0" dirty="0">
                <a:solidFill>
                  <a:srgbClr val="000000"/>
                </a:solidFill>
                <a:effectLst/>
                <a:highlight>
                  <a:srgbClr val="FFFFFF"/>
                </a:highlight>
                <a:latin typeface="Lucida Grande"/>
              </a:rPr>
              <a:t>GRID: Scene-Graph-based Instruction-driven Robotic Task Planning“ </a:t>
            </a:r>
            <a:endParaRPr lang="en-US" dirty="0"/>
          </a:p>
        </p:txBody>
      </p:sp>
      <p:sp>
        <p:nvSpPr>
          <p:cNvPr id="3" name="Text Placeholder 2">
            <a:extLst>
              <a:ext uri="{FF2B5EF4-FFF2-40B4-BE49-F238E27FC236}">
                <a16:creationId xmlns:a16="http://schemas.microsoft.com/office/drawing/2014/main" id="{A34D90FF-D23B-073E-ED45-7A21786891FC}"/>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81CF7AC4-D8DC-BC65-CAE7-6939EE6CEFEA}"/>
              </a:ext>
            </a:extLst>
          </p:cNvPr>
          <p:cNvSpPr>
            <a:spLocks noGrp="1"/>
          </p:cNvSpPr>
          <p:nvPr>
            <p:ph type="sldNum" sz="quarter" idx="12"/>
          </p:nvPr>
        </p:nvSpPr>
        <p:spPr/>
        <p:txBody>
          <a:bodyPr/>
          <a:lstStyle/>
          <a:p>
            <a:fld id="{B5CEABB6-07DC-46E8-9B57-56EC44A396E5}" type="slidenum">
              <a:rPr lang="en-US" smtClean="0"/>
              <a:pPr/>
              <a:t>53</a:t>
            </a:fld>
            <a:endParaRPr lang="en-US" dirty="0"/>
          </a:p>
        </p:txBody>
      </p:sp>
      <p:pic>
        <p:nvPicPr>
          <p:cNvPr id="6" name="Picture 5">
            <a:extLst>
              <a:ext uri="{FF2B5EF4-FFF2-40B4-BE49-F238E27FC236}">
                <a16:creationId xmlns:a16="http://schemas.microsoft.com/office/drawing/2014/main" id="{7D26AC84-F9E3-1D1E-FA33-5CFEB2B3D91D}"/>
              </a:ext>
            </a:extLst>
          </p:cNvPr>
          <p:cNvPicPr>
            <a:picLocks noChangeAspect="1"/>
          </p:cNvPicPr>
          <p:nvPr/>
        </p:nvPicPr>
        <p:blipFill>
          <a:blip r:embed="rId2"/>
          <a:stretch>
            <a:fillRect/>
          </a:stretch>
        </p:blipFill>
        <p:spPr>
          <a:xfrm>
            <a:off x="1668139" y="1399032"/>
            <a:ext cx="7037712" cy="5307873"/>
          </a:xfrm>
          <a:prstGeom prst="rect">
            <a:avLst/>
          </a:prstGeom>
        </p:spPr>
      </p:pic>
    </p:spTree>
    <p:extLst>
      <p:ext uri="{BB962C8B-B14F-4D97-AF65-F5344CB8AC3E}">
        <p14:creationId xmlns:p14="http://schemas.microsoft.com/office/powerpoint/2010/main" val="2850357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D023-8A08-71DB-0221-890FE2A27CE8}"/>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C808E837-7021-B5D7-249F-317AC20511F4}"/>
              </a:ext>
            </a:extLst>
          </p:cNvPr>
          <p:cNvSpPr>
            <a:spLocks noGrp="1"/>
          </p:cNvSpPr>
          <p:nvPr>
            <p:ph type="body" sz="quarter" idx="13"/>
          </p:nvPr>
        </p:nvSpPr>
        <p:spPr/>
        <p:txBody>
          <a:bodyPr/>
          <a:lstStyle/>
          <a:p>
            <a:r>
              <a:rPr lang="en-US" dirty="0"/>
              <a:t>A bit surprised there wasn’t much on constrained generation + graphs or graphs for planning for LLMs</a:t>
            </a:r>
          </a:p>
          <a:p>
            <a:r>
              <a:rPr lang="en-US" dirty="0"/>
              <a:t>Adding nodes with GNNs(Definitely done somewhere but not mentioned much)</a:t>
            </a:r>
          </a:p>
          <a:p>
            <a:r>
              <a:rPr lang="en-US" dirty="0"/>
              <a:t>Increasing math capability/logic using graphs</a:t>
            </a:r>
          </a:p>
          <a:p>
            <a:r>
              <a:rPr lang="en-US" dirty="0"/>
              <a:t>Quantizing graphs</a:t>
            </a:r>
          </a:p>
          <a:p>
            <a:pPr marL="0" indent="0">
              <a:buNone/>
            </a:pPr>
            <a:r>
              <a:rPr lang="en-US" dirty="0"/>
              <a:t>But might be future direction</a:t>
            </a:r>
          </a:p>
        </p:txBody>
      </p:sp>
      <p:sp>
        <p:nvSpPr>
          <p:cNvPr id="4" name="Slide Number Placeholder 3">
            <a:extLst>
              <a:ext uri="{FF2B5EF4-FFF2-40B4-BE49-F238E27FC236}">
                <a16:creationId xmlns:a16="http://schemas.microsoft.com/office/drawing/2014/main" id="{075DF770-5F96-37ED-9084-E5E37FAF8674}"/>
              </a:ext>
            </a:extLst>
          </p:cNvPr>
          <p:cNvSpPr>
            <a:spLocks noGrp="1"/>
          </p:cNvSpPr>
          <p:nvPr>
            <p:ph type="sldNum" sz="quarter" idx="12"/>
          </p:nvPr>
        </p:nvSpPr>
        <p:spPr/>
        <p:txBody>
          <a:bodyPr/>
          <a:lstStyle/>
          <a:p>
            <a:fld id="{B5CEABB6-07DC-46E8-9B57-56EC44A396E5}" type="slidenum">
              <a:rPr lang="en-US" smtClean="0"/>
              <a:pPr/>
              <a:t>54</a:t>
            </a:fld>
            <a:endParaRPr lang="en-US" dirty="0"/>
          </a:p>
        </p:txBody>
      </p:sp>
      <p:pic>
        <p:nvPicPr>
          <p:cNvPr id="6" name="Picture 5">
            <a:extLst>
              <a:ext uri="{FF2B5EF4-FFF2-40B4-BE49-F238E27FC236}">
                <a16:creationId xmlns:a16="http://schemas.microsoft.com/office/drawing/2014/main" id="{83CD45A1-C357-A651-0A5E-4C8B812917AF}"/>
              </a:ext>
            </a:extLst>
          </p:cNvPr>
          <p:cNvPicPr>
            <a:picLocks noChangeAspect="1"/>
          </p:cNvPicPr>
          <p:nvPr/>
        </p:nvPicPr>
        <p:blipFill>
          <a:blip r:embed="rId2"/>
          <a:stretch>
            <a:fillRect/>
          </a:stretch>
        </p:blipFill>
        <p:spPr>
          <a:xfrm>
            <a:off x="7113036" y="3466116"/>
            <a:ext cx="3648269" cy="2146332"/>
          </a:xfrm>
          <a:prstGeom prst="rect">
            <a:avLst/>
          </a:prstGeom>
        </p:spPr>
      </p:pic>
      <p:pic>
        <p:nvPicPr>
          <p:cNvPr id="8" name="Picture 7">
            <a:extLst>
              <a:ext uri="{FF2B5EF4-FFF2-40B4-BE49-F238E27FC236}">
                <a16:creationId xmlns:a16="http://schemas.microsoft.com/office/drawing/2014/main" id="{14A4A5A9-1C95-D945-DF3B-85CDCE6D2AC4}"/>
              </a:ext>
            </a:extLst>
          </p:cNvPr>
          <p:cNvPicPr>
            <a:picLocks noChangeAspect="1"/>
          </p:cNvPicPr>
          <p:nvPr/>
        </p:nvPicPr>
        <p:blipFill>
          <a:blip r:embed="rId3"/>
          <a:stretch>
            <a:fillRect/>
          </a:stretch>
        </p:blipFill>
        <p:spPr>
          <a:xfrm>
            <a:off x="5826870" y="5659247"/>
            <a:ext cx="2314575" cy="952500"/>
          </a:xfrm>
          <a:prstGeom prst="rect">
            <a:avLst/>
          </a:prstGeom>
        </p:spPr>
      </p:pic>
    </p:spTree>
    <p:extLst>
      <p:ext uri="{BB962C8B-B14F-4D97-AF65-F5344CB8AC3E}">
        <p14:creationId xmlns:p14="http://schemas.microsoft.com/office/powerpoint/2010/main" val="2828772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5" name="Text Placeholder 4">
            <a:extLst>
              <a:ext uri="{FF2B5EF4-FFF2-40B4-BE49-F238E27FC236}">
                <a16:creationId xmlns:a16="http://schemas.microsoft.com/office/drawing/2014/main" id="{530B4339-99B6-68BE-AE01-71C32BC86C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9306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E837C-9653-CB9C-0F28-7DF88ECE817E}"/>
              </a:ext>
            </a:extLst>
          </p:cNvPr>
          <p:cNvSpPr>
            <a:spLocks noGrp="1"/>
          </p:cNvSpPr>
          <p:nvPr>
            <p:ph type="title"/>
          </p:nvPr>
        </p:nvSpPr>
        <p:spPr/>
        <p:txBody>
          <a:bodyPr>
            <a:normAutofit fontScale="90000"/>
          </a:bodyPr>
          <a:lstStyle/>
          <a:p>
            <a:r>
              <a:rPr lang="en-US" dirty="0"/>
              <a:t>“</a:t>
            </a:r>
            <a:r>
              <a:rPr lang="en-US" dirty="0" err="1"/>
              <a:t>DeepRank</a:t>
            </a:r>
            <a:r>
              <a:rPr lang="en-US" dirty="0"/>
              <a:t>-GNN: a graph neural network framework to learn patterns in protein–protein interfaces”</a:t>
            </a:r>
          </a:p>
        </p:txBody>
      </p:sp>
      <p:sp>
        <p:nvSpPr>
          <p:cNvPr id="3" name="Text Placeholder 2">
            <a:extLst>
              <a:ext uri="{FF2B5EF4-FFF2-40B4-BE49-F238E27FC236}">
                <a16:creationId xmlns:a16="http://schemas.microsoft.com/office/drawing/2014/main" id="{CC0F77CC-46FC-9097-F2EC-D2C8B2938BE1}"/>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FCD5499C-729F-0466-8104-B33CCE7AB4A4}"/>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0834EC82-C6DE-0745-C248-FF894B82BEE7}"/>
              </a:ext>
            </a:extLst>
          </p:cNvPr>
          <p:cNvPicPr>
            <a:picLocks noChangeAspect="1"/>
          </p:cNvPicPr>
          <p:nvPr/>
        </p:nvPicPr>
        <p:blipFill>
          <a:blip r:embed="rId2"/>
          <a:stretch>
            <a:fillRect/>
          </a:stretch>
        </p:blipFill>
        <p:spPr>
          <a:xfrm>
            <a:off x="1811755" y="1601597"/>
            <a:ext cx="7124700" cy="5010150"/>
          </a:xfrm>
          <a:prstGeom prst="rect">
            <a:avLst/>
          </a:prstGeom>
        </p:spPr>
      </p:pic>
    </p:spTree>
    <p:extLst>
      <p:ext uri="{BB962C8B-B14F-4D97-AF65-F5344CB8AC3E}">
        <p14:creationId xmlns:p14="http://schemas.microsoft.com/office/powerpoint/2010/main" val="27921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B2A-B54E-D9E5-E9D8-A5835BF275E6}"/>
              </a:ext>
            </a:extLst>
          </p:cNvPr>
          <p:cNvSpPr>
            <a:spLocks noGrp="1"/>
          </p:cNvSpPr>
          <p:nvPr>
            <p:ph type="title"/>
          </p:nvPr>
        </p:nvSpPr>
        <p:spPr/>
        <p:txBody>
          <a:bodyPr/>
          <a:lstStyle/>
          <a:p>
            <a:r>
              <a:rPr lang="en-US" dirty="0"/>
              <a:t>First Basic Graph ML=Random Walks</a:t>
            </a:r>
          </a:p>
        </p:txBody>
      </p:sp>
      <p:sp>
        <p:nvSpPr>
          <p:cNvPr id="3" name="Text Placeholder 2">
            <a:extLst>
              <a:ext uri="{FF2B5EF4-FFF2-40B4-BE49-F238E27FC236}">
                <a16:creationId xmlns:a16="http://schemas.microsoft.com/office/drawing/2014/main" id="{80573BE2-B193-D400-88F5-1EBD84D0EB54}"/>
              </a:ext>
            </a:extLst>
          </p:cNvPr>
          <p:cNvSpPr>
            <a:spLocks noGrp="1"/>
          </p:cNvSpPr>
          <p:nvPr>
            <p:ph type="body" sz="quarter" idx="13"/>
          </p:nvPr>
        </p:nvSpPr>
        <p:spPr/>
        <p:txBody>
          <a:bodyPr/>
          <a:lstStyle/>
          <a:p>
            <a:r>
              <a:rPr lang="en-US" b="0" i="0" dirty="0">
                <a:solidFill>
                  <a:srgbClr val="242424"/>
                </a:solidFill>
                <a:effectLst/>
                <a:highlight>
                  <a:srgbClr val="FFFFFF"/>
                </a:highlight>
                <a:latin typeface="source-serif-pro"/>
              </a:rPr>
              <a:t>Built up to “node2vec: Scalable Feature Learning for Networks” by Stanford University in 2016</a:t>
            </a:r>
          </a:p>
          <a:p>
            <a:pPr marL="0" indent="0">
              <a:buNone/>
            </a:pPr>
            <a:endParaRPr lang="en-US" dirty="0"/>
          </a:p>
        </p:txBody>
      </p:sp>
      <p:sp>
        <p:nvSpPr>
          <p:cNvPr id="4" name="Slide Number Placeholder 3">
            <a:extLst>
              <a:ext uri="{FF2B5EF4-FFF2-40B4-BE49-F238E27FC236}">
                <a16:creationId xmlns:a16="http://schemas.microsoft.com/office/drawing/2014/main" id="{38F9946A-B04A-0BAD-F352-DCE0B57BF4BF}"/>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6" name="Picture 5">
            <a:extLst>
              <a:ext uri="{FF2B5EF4-FFF2-40B4-BE49-F238E27FC236}">
                <a16:creationId xmlns:a16="http://schemas.microsoft.com/office/drawing/2014/main" id="{18EBD539-CD2A-BB04-7CDA-AA72E8658F7C}"/>
              </a:ext>
            </a:extLst>
          </p:cNvPr>
          <p:cNvPicPr>
            <a:picLocks noChangeAspect="1"/>
          </p:cNvPicPr>
          <p:nvPr/>
        </p:nvPicPr>
        <p:blipFill>
          <a:blip r:embed="rId2"/>
          <a:stretch>
            <a:fillRect/>
          </a:stretch>
        </p:blipFill>
        <p:spPr>
          <a:xfrm>
            <a:off x="3002280" y="4125722"/>
            <a:ext cx="5419725" cy="2486025"/>
          </a:xfrm>
          <a:prstGeom prst="rect">
            <a:avLst/>
          </a:prstGeom>
        </p:spPr>
      </p:pic>
    </p:spTree>
    <p:extLst>
      <p:ext uri="{BB962C8B-B14F-4D97-AF65-F5344CB8AC3E}">
        <p14:creationId xmlns:p14="http://schemas.microsoft.com/office/powerpoint/2010/main" val="182230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B2A-B54E-D9E5-E9D8-A5835BF275E6}"/>
              </a:ext>
            </a:extLst>
          </p:cNvPr>
          <p:cNvSpPr>
            <a:spLocks noGrp="1"/>
          </p:cNvSpPr>
          <p:nvPr>
            <p:ph type="title"/>
          </p:nvPr>
        </p:nvSpPr>
        <p:spPr/>
        <p:txBody>
          <a:bodyPr/>
          <a:lstStyle/>
          <a:p>
            <a:r>
              <a:rPr lang="en-US" dirty="0"/>
              <a:t>First Basic Graph ML=Random Walks</a:t>
            </a:r>
          </a:p>
        </p:txBody>
      </p:sp>
      <p:sp>
        <p:nvSpPr>
          <p:cNvPr id="3" name="Text Placeholder 2">
            <a:extLst>
              <a:ext uri="{FF2B5EF4-FFF2-40B4-BE49-F238E27FC236}">
                <a16:creationId xmlns:a16="http://schemas.microsoft.com/office/drawing/2014/main" id="{80573BE2-B193-D400-88F5-1EBD84D0EB54}"/>
              </a:ext>
            </a:extLst>
          </p:cNvPr>
          <p:cNvSpPr>
            <a:spLocks noGrp="1"/>
          </p:cNvSpPr>
          <p:nvPr>
            <p:ph type="body" sz="quarter" idx="13"/>
          </p:nvPr>
        </p:nvSpPr>
        <p:spPr/>
        <p:txBody>
          <a:bodyPr/>
          <a:lstStyle/>
          <a:p>
            <a:pPr marL="457200" indent="-457200">
              <a:buAutoNum type="arabicPeriod"/>
            </a:pPr>
            <a:r>
              <a:rPr lang="en-US" dirty="0"/>
              <a:t>Start with a random node on the graph</a:t>
            </a:r>
          </a:p>
          <a:p>
            <a:pPr marL="457200" indent="-457200">
              <a:buAutoNum type="arabicPeriod"/>
            </a:pPr>
            <a:r>
              <a:rPr lang="en-US" dirty="0"/>
              <a:t>Do a “random walk” along the edges of the graph to visit nodes</a:t>
            </a:r>
          </a:p>
          <a:p>
            <a:pPr marL="457200" indent="-457200">
              <a:buAutoNum type="arabicPeriod"/>
            </a:pPr>
            <a:r>
              <a:rPr lang="en-US" dirty="0"/>
              <a:t>Then you will get sequence of nodes, such as u, s2, s5 or s1, s3, s4, s2 </a:t>
            </a:r>
            <a:r>
              <a:rPr lang="en-US" dirty="0" err="1"/>
              <a:t>etc</a:t>
            </a:r>
            <a:r>
              <a:rPr lang="en-US" dirty="0"/>
              <a:t> which look like words!</a:t>
            </a:r>
          </a:p>
          <a:p>
            <a:pPr marL="0" indent="0">
              <a:buNone/>
            </a:pPr>
            <a:endParaRPr lang="en-US" dirty="0"/>
          </a:p>
        </p:txBody>
      </p:sp>
      <p:sp>
        <p:nvSpPr>
          <p:cNvPr id="4" name="Slide Number Placeholder 3">
            <a:extLst>
              <a:ext uri="{FF2B5EF4-FFF2-40B4-BE49-F238E27FC236}">
                <a16:creationId xmlns:a16="http://schemas.microsoft.com/office/drawing/2014/main" id="{38F9946A-B04A-0BAD-F352-DCE0B57BF4BF}"/>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18EBD539-CD2A-BB04-7CDA-AA72E8658F7C}"/>
              </a:ext>
            </a:extLst>
          </p:cNvPr>
          <p:cNvPicPr>
            <a:picLocks noChangeAspect="1"/>
          </p:cNvPicPr>
          <p:nvPr/>
        </p:nvPicPr>
        <p:blipFill>
          <a:blip r:embed="rId2"/>
          <a:stretch>
            <a:fillRect/>
          </a:stretch>
        </p:blipFill>
        <p:spPr>
          <a:xfrm>
            <a:off x="3002280" y="4125722"/>
            <a:ext cx="5419725" cy="2486025"/>
          </a:xfrm>
          <a:prstGeom prst="rect">
            <a:avLst/>
          </a:prstGeom>
        </p:spPr>
      </p:pic>
    </p:spTree>
    <p:extLst>
      <p:ext uri="{BB962C8B-B14F-4D97-AF65-F5344CB8AC3E}">
        <p14:creationId xmlns:p14="http://schemas.microsoft.com/office/powerpoint/2010/main" val="272792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B2A-B54E-D9E5-E9D8-A5835BF275E6}"/>
              </a:ext>
            </a:extLst>
          </p:cNvPr>
          <p:cNvSpPr>
            <a:spLocks noGrp="1"/>
          </p:cNvSpPr>
          <p:nvPr>
            <p:ph type="title"/>
          </p:nvPr>
        </p:nvSpPr>
        <p:spPr/>
        <p:txBody>
          <a:bodyPr/>
          <a:lstStyle/>
          <a:p>
            <a:r>
              <a:rPr lang="en-US" dirty="0"/>
              <a:t>SKIPGRAM!</a:t>
            </a:r>
          </a:p>
        </p:txBody>
      </p:sp>
      <p:sp>
        <p:nvSpPr>
          <p:cNvPr id="3" name="Text Placeholder 2">
            <a:extLst>
              <a:ext uri="{FF2B5EF4-FFF2-40B4-BE49-F238E27FC236}">
                <a16:creationId xmlns:a16="http://schemas.microsoft.com/office/drawing/2014/main" id="{80573BE2-B193-D400-88F5-1EBD84D0EB54}"/>
              </a:ext>
            </a:extLst>
          </p:cNvPr>
          <p:cNvSpPr>
            <a:spLocks noGrp="1"/>
          </p:cNvSpPr>
          <p:nvPr>
            <p:ph type="body" sz="quarter" idx="13"/>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8F9946A-B04A-0BAD-F352-DCE0B57BF4BF}"/>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a:extLst>
              <a:ext uri="{FF2B5EF4-FFF2-40B4-BE49-F238E27FC236}">
                <a16:creationId xmlns:a16="http://schemas.microsoft.com/office/drawing/2014/main" id="{8FE0937A-B594-0DC8-67D2-B6F0B0BCBA25}"/>
              </a:ext>
            </a:extLst>
          </p:cNvPr>
          <p:cNvPicPr>
            <a:picLocks noChangeAspect="1"/>
          </p:cNvPicPr>
          <p:nvPr/>
        </p:nvPicPr>
        <p:blipFill>
          <a:blip r:embed="rId2"/>
          <a:stretch>
            <a:fillRect/>
          </a:stretch>
        </p:blipFill>
        <p:spPr>
          <a:xfrm>
            <a:off x="865631" y="2012823"/>
            <a:ext cx="7734300" cy="3552825"/>
          </a:xfrm>
          <a:prstGeom prst="rect">
            <a:avLst/>
          </a:prstGeom>
        </p:spPr>
      </p:pic>
      <p:sp>
        <p:nvSpPr>
          <p:cNvPr id="8" name="TextBox 7">
            <a:extLst>
              <a:ext uri="{FF2B5EF4-FFF2-40B4-BE49-F238E27FC236}">
                <a16:creationId xmlns:a16="http://schemas.microsoft.com/office/drawing/2014/main" id="{2F1FBA28-4BA8-4067-9649-075B87DA23FE}"/>
              </a:ext>
            </a:extLst>
          </p:cNvPr>
          <p:cNvSpPr txBox="1"/>
          <p:nvPr/>
        </p:nvSpPr>
        <p:spPr>
          <a:xfrm>
            <a:off x="1419225" y="5810250"/>
            <a:ext cx="5688096" cy="369332"/>
          </a:xfrm>
          <a:prstGeom prst="rect">
            <a:avLst/>
          </a:prstGeom>
          <a:noFill/>
        </p:spPr>
        <p:txBody>
          <a:bodyPr wrap="none" rtlCol="0">
            <a:spAutoFit/>
          </a:bodyPr>
          <a:lstStyle/>
          <a:p>
            <a:r>
              <a:rPr lang="en-US" dirty="0"/>
              <a:t>From </a:t>
            </a:r>
            <a:r>
              <a:rPr lang="en-US" b="1" i="0" dirty="0">
                <a:solidFill>
                  <a:srgbClr val="242424"/>
                </a:solidFill>
                <a:effectLst/>
                <a:highlight>
                  <a:srgbClr val="FFFFFF"/>
                </a:highlight>
                <a:latin typeface="sohne"/>
              </a:rPr>
              <a:t>Skip-Gram: NLP context words prediction algorithm</a:t>
            </a:r>
          </a:p>
        </p:txBody>
      </p:sp>
    </p:spTree>
    <p:extLst>
      <p:ext uri="{BB962C8B-B14F-4D97-AF65-F5344CB8AC3E}">
        <p14:creationId xmlns:p14="http://schemas.microsoft.com/office/powerpoint/2010/main" val="90662911"/>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{1A4F2BBB-C7B1-431C-8896-E93F7E6D5E10}tf16411248_win32</Template>
  <TotalTime>680</TotalTime>
  <Words>1203</Words>
  <Application>Microsoft Office PowerPoint</Application>
  <PresentationFormat>Widescreen</PresentationFormat>
  <Paragraphs>157</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Lucida Grande</vt:lpstr>
      <vt:lpstr>sohne</vt:lpstr>
      <vt:lpstr>source-serif-pro</vt:lpstr>
      <vt:lpstr>Arial</vt:lpstr>
      <vt:lpstr>Avenir Next LT Pro Light</vt:lpstr>
      <vt:lpstr>Calibri</vt:lpstr>
      <vt:lpstr>Posterama</vt:lpstr>
      <vt:lpstr>Custom</vt:lpstr>
      <vt:lpstr>Understanding “Graph Machine Learning in the Era of Large Language Models (LLMs)”</vt:lpstr>
      <vt:lpstr>2 Main Papers</vt:lpstr>
      <vt:lpstr>Agenda </vt:lpstr>
      <vt:lpstr>Introduction to</vt:lpstr>
      <vt:lpstr>Goal of graph ML</vt:lpstr>
      <vt:lpstr>“DeepRank-GNN: a graph neural network framework to learn patterns in protein–protein interfaces”</vt:lpstr>
      <vt:lpstr>First Basic Graph ML=Random Walks</vt:lpstr>
      <vt:lpstr>First Basic Graph ML=Random Walks</vt:lpstr>
      <vt:lpstr>SKIPGRAM!</vt:lpstr>
      <vt:lpstr>Limitation</vt:lpstr>
      <vt:lpstr>GNNs!</vt:lpstr>
      <vt:lpstr>Task for House GAN:</vt:lpstr>
      <vt:lpstr>Make Each node generate a room!</vt:lpstr>
      <vt:lpstr>Message Passing Networks!</vt:lpstr>
      <vt:lpstr>In general: Initial GNNs follow</vt:lpstr>
      <vt:lpstr>We Can Have more creative Aggregation</vt:lpstr>
      <vt:lpstr>Limitations</vt:lpstr>
      <vt:lpstr>One important BEnefit</vt:lpstr>
      <vt:lpstr>Graph Transformer-based Model</vt:lpstr>
      <vt:lpstr>Basic Background in Attention</vt:lpstr>
      <vt:lpstr>In vision, transformers had to be modified to work too </vt:lpstr>
      <vt:lpstr>PowerPoint Presentation</vt:lpstr>
      <vt:lpstr>Limitations</vt:lpstr>
      <vt:lpstr>“Graph contrastive learning with augmentation “</vt:lpstr>
      <vt:lpstr>But overall, GNNs have limitations</vt:lpstr>
      <vt:lpstr>But another solution</vt:lpstr>
      <vt:lpstr>PowerPoint Presentation</vt:lpstr>
      <vt:lpstr>“Exploring the Potential of Large Language Models (LLMs) in Learning on Graphs” </vt:lpstr>
      <vt:lpstr>“Empower Text-Attributed Graphs Learning with Large Language Models (LLMs)” – Have llm Refine Graph!</vt:lpstr>
      <vt:lpstr>“One for All: Towards Training One Graph Model for All Classification Tasks”-Make GNN work with multiple Graph Tasks</vt:lpstr>
      <vt:lpstr>Limitation</vt:lpstr>
      <vt:lpstr>PowerPoint Presentation</vt:lpstr>
      <vt:lpstr>“Can Language Models Solve Graph Problems in Natural Language?” </vt:lpstr>
      <vt:lpstr>“GPT4Graph: Can Large Language Models Understand Graph Structured Data? An Empirical Evaluation and Benchmarking”</vt:lpstr>
      <vt:lpstr>Summary</vt:lpstr>
      <vt:lpstr>PowerPoint Presentation</vt:lpstr>
      <vt:lpstr>“Gimlet: A unified graph-text model for instruction-based molecule zero-shot learning” – Same Positional encoding!</vt:lpstr>
      <vt:lpstr>In the Image world: BLIP 2!</vt:lpstr>
      <vt:lpstr>Inspired by this:  “GIT-Mol: A Multi-modal Large Language Model for Molecular Science with Graph, Image, and Text”</vt:lpstr>
      <vt:lpstr>PowerPoint Presentation</vt:lpstr>
      <vt:lpstr>Limitations</vt:lpstr>
      <vt:lpstr>PowerPoint Presentation</vt:lpstr>
      <vt:lpstr>"K-BERT: Enabling Language Representation with Knowledge Graph“-Slightly more than modifying prompt</vt:lpstr>
      <vt:lpstr>“ERNIE: Enhanced Language Representation with Informative Entities”</vt:lpstr>
      <vt:lpstr>“KALA: Knowledge-Augmented Language Model Adaptation”</vt:lpstr>
      <vt:lpstr>Adapter Architecture</vt:lpstr>
      <vt:lpstr>Limitations</vt:lpstr>
      <vt:lpstr>Idea 1: Just plug in “Knowledge-Augmented Language Model Prompting for Zero-Shot Knowledge Graph Question Answering”</vt:lpstr>
      <vt:lpstr>“Mitigating Large Language Model Hallucinations via Autonomous Knowledge Graph-based Retrofitting”</vt:lpstr>
      <vt:lpstr>KG to GNNs! “ChatGraph: Interpretable Text Classification by Converting ChatGPT Knowledge to Graphs”</vt:lpstr>
      <vt:lpstr>Conclusion of Paper</vt:lpstr>
      <vt:lpstr>Applications: Recommendation Systems “Deep Social Collaborative Filtering”</vt:lpstr>
      <vt:lpstr>Applications: Robot task Planning “GRID: Scene-Graph-based Instruction-driven Robotic Task Planning“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“Graph Machine Learning in the Era of Large Language Models (LLMs)”</dc:title>
  <dc:creator>Isamu Isozaki</dc:creator>
  <cp:lastModifiedBy>Isamu Isozaki</cp:lastModifiedBy>
  <cp:revision>17</cp:revision>
  <dcterms:created xsi:type="dcterms:W3CDTF">2024-05-04T00:24:35Z</dcterms:created>
  <dcterms:modified xsi:type="dcterms:W3CDTF">2024-05-04T21:26:04Z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